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</p:sldIdLst>
  <p:sldSz cy="5143500" cx="9144000"/>
  <p:notesSz cx="6858000" cy="9144000"/>
  <p:embeddedFontLst>
    <p:embeddedFont>
      <p:font typeface="Helvetica Neue"/>
      <p:regular r:id="rId96"/>
      <p:bold r:id="rId97"/>
      <p:italic r:id="rId98"/>
      <p:boldItalic r:id="rId9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DB56357-6B28-44A3-94E2-FE7EE3BC09C1}">
  <a:tblStyle styleId="{9DB56357-6B28-44A3-94E2-FE7EE3BC09C1}" styleName="Table_0">
    <a:wholeTbl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  <a:tblStyle styleId="{A2A2E81E-B659-4712-BF34-06060A936EB1}" styleName="Table_1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font" Target="fonts/HelveticaNeue-bold.fntdata"/><Relationship Id="rId96" Type="http://schemas.openxmlformats.org/officeDocument/2006/relationships/font" Target="fonts/HelveticaNeue-regular.fntdata"/><Relationship Id="rId11" Type="http://schemas.openxmlformats.org/officeDocument/2006/relationships/slide" Target="slides/slide6.xml"/><Relationship Id="rId99" Type="http://schemas.openxmlformats.org/officeDocument/2006/relationships/font" Target="fonts/HelveticaNeue-boldItalic.fntdata"/><Relationship Id="rId10" Type="http://schemas.openxmlformats.org/officeDocument/2006/relationships/slide" Target="slides/slide5.xml"/><Relationship Id="rId98" Type="http://schemas.openxmlformats.org/officeDocument/2006/relationships/font" Target="fonts/HelveticaNeue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Shape 4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Shape 4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Shape 4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Shape 4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Shape 5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Shape 5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Shape 5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Shape 5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Shape 5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Shape 5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Shape 5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Shape 6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Shape 6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Shape 6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Shape 6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Shape 6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Shape 7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Shape 7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Shape 7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Shape 7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Shape 77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Shape 7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Shape 7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Shape 7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Shape 8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Shape 8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hape 81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Shape 8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Shape 8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Shape 83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Shape 8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Shape 84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Shape 8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Shape 85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Shape 8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Shape 8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Shape 89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Shape 8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Shape 90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Shape 9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Shape 91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Shape 9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Shape 9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Shape 94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Shape 9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hape 97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Shape 9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Shape 99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Shape 9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Shape 102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Shape 10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Shape 104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Shape 10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Shape 106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Shape 10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Shape 107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Shape 10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Shape 107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Shape 10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Shape 108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Shape 10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Shape 109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Shape 10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Shape 110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Shape 11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Shape 111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Shape 11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Shape 112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Shape 11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Shape 113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Shape 11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Shape 114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Shape 11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Shape 115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Shape 11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Shape 116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Shape 11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Shape 118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Shape 11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Shape 121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Shape 12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Shape 125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Shape 12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Shape 130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Shape 13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Shape 130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Shape 13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Shape 131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Shape 13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Shape 133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Shape 13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Shape 133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Shape 13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Shape 134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Shape 13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Shape 135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Shape 13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Shape 136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Shape 13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Shape 137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Shape 13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Shape 138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Shape 13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Shape 139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Shape 13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Shape 140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Shape 14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Shape 140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Shape 14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Shape 141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" name="Shape 14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Shape 142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Shape 14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Shape 143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Shape 14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" name="Shape 14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Fei-Fei Li &amp; Andrej Karpathy &amp; Justin Johnson</a:t>
            </a:r>
          </a:p>
        </p:txBody>
      </p:sp>
      <p:sp>
        <p:nvSpPr>
          <p:cNvPr id="15" name="Shape 15"/>
          <p:cNvSpPr txBox="1"/>
          <p:nvPr/>
        </p:nvSpPr>
        <p:spPr>
          <a:xfrm>
            <a:off x="5326100" y="4617975"/>
            <a:ext cx="3501299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Lecture 8 -</a:t>
            </a:r>
          </a:p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000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17" name="Shape 17"/>
          <p:cNvSpPr txBox="1"/>
          <p:nvPr/>
        </p:nvSpPr>
        <p:spPr>
          <a:xfrm>
            <a:off x="7535900" y="4617975"/>
            <a:ext cx="3501299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1 Feb 2016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2" type="body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  <p:sp>
        <p:nvSpPr>
          <p:cNvPr id="7" name="Shape 7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" name="Shape 8"/>
          <p:cNvSpPr txBox="1"/>
          <p:nvPr/>
        </p:nvSpPr>
        <p:spPr>
          <a:xfrm>
            <a:off x="5326100" y="4617975"/>
            <a:ext cx="3501299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Lecture 8 -</a:t>
            </a:r>
          </a:p>
        </p:txBody>
      </p:sp>
      <p:sp>
        <p:nvSpPr>
          <p:cNvPr id="9" name="Shape 9"/>
          <p:cNvSpPr txBox="1"/>
          <p:nvPr>
            <p:ph idx="2" type="sldNum"/>
          </p:nvPr>
        </p:nvSpPr>
        <p:spPr>
          <a:xfrm>
            <a:off x="6655689" y="4667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000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10" name="Shape 10"/>
          <p:cNvSpPr txBox="1"/>
          <p:nvPr/>
        </p:nvSpPr>
        <p:spPr>
          <a:xfrm>
            <a:off x="7535900" y="4617975"/>
            <a:ext cx="3501299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1 Feb 2016</a:t>
            </a:r>
          </a:p>
        </p:txBody>
      </p:sp>
      <p:sp>
        <p:nvSpPr>
          <p:cNvPr id="11" name="Shape 11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Fei-Fei Li &amp; Andrej Karpathy &amp; Justin Johnson</a:t>
            </a: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35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0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3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40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38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39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hyperlink" Target="https://github.com/rbgirshick/rcnn" TargetMode="External"/><Relationship Id="rId4" Type="http://schemas.openxmlformats.org/officeDocument/2006/relationships/hyperlink" Target="https://github.com/rbgirshick/fast-rcnn" TargetMode="External"/><Relationship Id="rId5" Type="http://schemas.openxmlformats.org/officeDocument/2006/relationships/hyperlink" Target="https://github.com/ShaoqingRen/faster_rcnn" TargetMode="External"/><Relationship Id="rId6" Type="http://schemas.openxmlformats.org/officeDocument/2006/relationships/hyperlink" Target="https://github.com/rbgirshick/py-faster-rcnn" TargetMode="External"/><Relationship Id="rId7" Type="http://schemas.openxmlformats.org/officeDocument/2006/relationships/hyperlink" Target="http://pjreddie.com/darknet/yolo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0" name="Shape 40"/>
          <p:cNvSpPr txBox="1"/>
          <p:nvPr/>
        </p:nvSpPr>
        <p:spPr>
          <a:xfrm>
            <a:off x="170825" y="191900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Lecture 8: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Spatial Localization and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Detection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76" name="Shape 176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Classification + Localization: Task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283900" y="768175"/>
            <a:ext cx="8508599" cy="36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Classification</a:t>
            </a:r>
            <a:r>
              <a:rPr lang="en" sz="1800"/>
              <a:t>: C classes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	</a:t>
            </a:r>
            <a:r>
              <a:rPr b="1" lang="en" sz="1800"/>
              <a:t>Input: </a:t>
            </a:r>
            <a:r>
              <a:rPr lang="en" sz="1800"/>
              <a:t>Image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	</a:t>
            </a:r>
            <a:r>
              <a:rPr b="1" lang="en" sz="1800"/>
              <a:t>Output:</a:t>
            </a:r>
            <a:r>
              <a:rPr lang="en" sz="1800"/>
              <a:t> Class label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	</a:t>
            </a:r>
            <a:r>
              <a:rPr b="1" lang="en" sz="1800"/>
              <a:t>Evaluation metric:</a:t>
            </a:r>
            <a:r>
              <a:rPr lang="en" sz="1800"/>
              <a:t> Accuracy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b="1" lang="en" sz="1800"/>
              <a:t>Localization</a:t>
            </a:r>
            <a:r>
              <a:rPr lang="en" sz="1800"/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	</a:t>
            </a:r>
            <a:r>
              <a:rPr b="1" lang="en" sz="1800"/>
              <a:t>Input:</a:t>
            </a:r>
            <a:r>
              <a:rPr lang="en" sz="1800"/>
              <a:t> Image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	</a:t>
            </a:r>
            <a:r>
              <a:rPr b="1" lang="en" sz="1800"/>
              <a:t>Output</a:t>
            </a:r>
            <a:r>
              <a:rPr lang="en" sz="1800"/>
              <a:t>: Box in the image (x, y, w, h)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	</a:t>
            </a:r>
            <a:r>
              <a:rPr b="1" lang="en" sz="1800"/>
              <a:t>Evaluation metric:</a:t>
            </a:r>
            <a:r>
              <a:rPr lang="en" sz="1800"/>
              <a:t> Intersection over Union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rPr b="1" lang="en" sz="1800"/>
              <a:t>Classification + Localization</a:t>
            </a:r>
            <a:r>
              <a:rPr lang="en" sz="1800"/>
              <a:t>: Do both</a:t>
            </a:r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3175" y="820499"/>
            <a:ext cx="1349375" cy="1119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Shape 179"/>
          <p:cNvCxnSpPr/>
          <p:nvPr/>
        </p:nvCxnSpPr>
        <p:spPr>
          <a:xfrm>
            <a:off x="5686225" y="1380287"/>
            <a:ext cx="918599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0" name="Shape 180"/>
          <p:cNvSpPr txBox="1"/>
          <p:nvPr/>
        </p:nvSpPr>
        <p:spPr>
          <a:xfrm>
            <a:off x="6713350" y="1199975"/>
            <a:ext cx="659999" cy="3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CAT</a:t>
            </a:r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837" y="2464287"/>
            <a:ext cx="1349375" cy="1119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Shape 182"/>
          <p:cNvCxnSpPr/>
          <p:nvPr/>
        </p:nvCxnSpPr>
        <p:spPr>
          <a:xfrm>
            <a:off x="6949150" y="3024062"/>
            <a:ext cx="918599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3" name="Shape 183"/>
          <p:cNvSpPr txBox="1"/>
          <p:nvPr/>
        </p:nvSpPr>
        <p:spPr>
          <a:xfrm>
            <a:off x="7822775" y="2843775"/>
            <a:ext cx="12366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(x, y, w, h)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89" name="Shape 189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Classification + Localization: ImageNet</a:t>
            </a:r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6849" y="776525"/>
            <a:ext cx="4638375" cy="366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 txBox="1"/>
          <p:nvPr/>
        </p:nvSpPr>
        <p:spPr>
          <a:xfrm>
            <a:off x="123900" y="860025"/>
            <a:ext cx="4133099" cy="354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/>
              <a:t>1000 classes (same as classification)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Each image has 1 class, at least one bounding box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~800 training images per class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Algorithm produces 5 (class, box) guesses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lvl="0">
              <a:spcBef>
                <a:spcPts val="0"/>
              </a:spcBef>
              <a:buNone/>
            </a:pPr>
            <a:r>
              <a:rPr lang="en" sz="1600"/>
              <a:t>Example is correct if at least one one guess has correct class AND bounding box at least 0.5 intersection over union (IoU)</a:t>
            </a:r>
          </a:p>
        </p:txBody>
      </p:sp>
      <p:sp>
        <p:nvSpPr>
          <p:cNvPr id="192" name="Shape 192"/>
          <p:cNvSpPr txBox="1"/>
          <p:nvPr/>
        </p:nvSpPr>
        <p:spPr>
          <a:xfrm>
            <a:off x="50100" y="4350275"/>
            <a:ext cx="4133099" cy="250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/>
              <a:t>Krizhevsky et. al. 2012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98" name="Shape 198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Idea #1: Localization as Regression</a:t>
            </a:r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363" y="1700152"/>
            <a:ext cx="2007149" cy="166529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/>
        </p:nvSpPr>
        <p:spPr>
          <a:xfrm>
            <a:off x="318300" y="1259150"/>
            <a:ext cx="2007299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Input</a:t>
            </a:r>
            <a:r>
              <a:rPr lang="en" sz="1800"/>
              <a:t>: image</a:t>
            </a:r>
          </a:p>
        </p:txBody>
      </p:sp>
      <p:cxnSp>
        <p:nvCxnSpPr>
          <p:cNvPr id="201" name="Shape 201"/>
          <p:cNvCxnSpPr/>
          <p:nvPr/>
        </p:nvCxnSpPr>
        <p:spPr>
          <a:xfrm>
            <a:off x="2603925" y="2614400"/>
            <a:ext cx="1275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02" name="Shape 202"/>
          <p:cNvSpPr txBox="1"/>
          <p:nvPr/>
        </p:nvSpPr>
        <p:spPr>
          <a:xfrm>
            <a:off x="4157325" y="2100200"/>
            <a:ext cx="2007299" cy="1028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Output</a:t>
            </a:r>
            <a:r>
              <a:rPr lang="en" sz="1800"/>
              <a:t>: </a:t>
            </a:r>
            <a:br>
              <a:rPr lang="en" sz="1800"/>
            </a:br>
            <a:r>
              <a:rPr lang="en" sz="1800"/>
              <a:t>Box coordinates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/>
              <a:t>(4 numbers)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2504725" y="2056600"/>
            <a:ext cx="13407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Neural Net</a:t>
            </a:r>
          </a:p>
        </p:txBody>
      </p:sp>
      <p:sp>
        <p:nvSpPr>
          <p:cNvPr id="204" name="Shape 204"/>
          <p:cNvSpPr txBox="1"/>
          <p:nvPr/>
        </p:nvSpPr>
        <p:spPr>
          <a:xfrm>
            <a:off x="4211150" y="3217900"/>
            <a:ext cx="2007299" cy="98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Correct output</a:t>
            </a:r>
            <a:r>
              <a:rPr lang="en" sz="1800"/>
              <a:t>:  </a:t>
            </a:r>
            <a:br>
              <a:rPr lang="en" sz="1800"/>
            </a:br>
            <a:r>
              <a:rPr lang="en" sz="1800"/>
              <a:t>box coordinates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/>
              <a:t>(4 numbers)</a:t>
            </a:r>
          </a:p>
        </p:txBody>
      </p:sp>
      <p:cxnSp>
        <p:nvCxnSpPr>
          <p:cNvPr id="205" name="Shape 205"/>
          <p:cNvCxnSpPr>
            <a:stCxn id="204" idx="3"/>
          </p:cNvCxnSpPr>
          <p:nvPr/>
        </p:nvCxnSpPr>
        <p:spPr>
          <a:xfrm flipH="1" rot="10800000">
            <a:off x="6218449" y="3411250"/>
            <a:ext cx="988500" cy="299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06" name="Shape 206"/>
          <p:cNvCxnSpPr>
            <a:stCxn id="202" idx="3"/>
          </p:cNvCxnSpPr>
          <p:nvPr/>
        </p:nvCxnSpPr>
        <p:spPr>
          <a:xfrm>
            <a:off x="6164624" y="2614399"/>
            <a:ext cx="1029000" cy="504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07" name="Shape 207"/>
          <p:cNvSpPr txBox="1"/>
          <p:nvPr/>
        </p:nvSpPr>
        <p:spPr>
          <a:xfrm>
            <a:off x="7260275" y="2907825"/>
            <a:ext cx="1603199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Loss</a:t>
            </a:r>
            <a:r>
              <a:rPr lang="en" sz="1800"/>
              <a:t>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/>
              <a:t>L2 distance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163350" y="3742775"/>
            <a:ext cx="2636399" cy="730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Only one object, </a:t>
            </a:r>
            <a:br>
              <a:rPr lang="en" sz="1800"/>
            </a:br>
            <a:r>
              <a:rPr lang="en" sz="1800"/>
              <a:t>simpler than detection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14" name="Shape 214"/>
          <p:cNvSpPr txBox="1"/>
          <p:nvPr/>
        </p:nvSpPr>
        <p:spPr>
          <a:xfrm>
            <a:off x="120875" y="69950"/>
            <a:ext cx="8911799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Simple Recipe for Classification + Localization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304625" y="647075"/>
            <a:ext cx="8452500" cy="864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Step 1</a:t>
            </a:r>
            <a:r>
              <a:rPr lang="en" sz="1800"/>
              <a:t>: Train (or download) a classification model (AlexNet, VGG, GoogLeNet)</a:t>
            </a:r>
          </a:p>
        </p:txBody>
      </p:sp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75" y="2838221"/>
            <a:ext cx="1494901" cy="1240298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/>
          <p:nvPr/>
        </p:nvSpPr>
        <p:spPr>
          <a:xfrm rot="5400000">
            <a:off x="1841999" y="3099425"/>
            <a:ext cx="1050900" cy="717899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" name="Shape 218"/>
          <p:cNvSpPr/>
          <p:nvPr/>
        </p:nvSpPr>
        <p:spPr>
          <a:xfrm>
            <a:off x="3079224" y="3258873"/>
            <a:ext cx="863700" cy="393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9" name="Shape 219"/>
          <p:cNvSpPr/>
          <p:nvPr/>
        </p:nvSpPr>
        <p:spPr>
          <a:xfrm>
            <a:off x="4345075" y="3029125"/>
            <a:ext cx="106500" cy="8645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0" name="Shape 220"/>
          <p:cNvSpPr/>
          <p:nvPr/>
        </p:nvSpPr>
        <p:spPr>
          <a:xfrm>
            <a:off x="4641475" y="3028975"/>
            <a:ext cx="106500" cy="8645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4891875" y="3177325"/>
            <a:ext cx="106500" cy="54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 txBox="1"/>
          <p:nvPr/>
        </p:nvSpPr>
        <p:spPr>
          <a:xfrm>
            <a:off x="172725" y="4122325"/>
            <a:ext cx="1576199" cy="333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Image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1648950" y="224752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2792574" y="3823050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Final conv feature map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3813025" y="2389200"/>
            <a:ext cx="17235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Fully-connected layers</a:t>
            </a:r>
          </a:p>
        </p:txBody>
      </p:sp>
      <p:sp>
        <p:nvSpPr>
          <p:cNvPr id="226" name="Shape 226"/>
          <p:cNvSpPr/>
          <p:nvPr/>
        </p:nvSpPr>
        <p:spPr>
          <a:xfrm>
            <a:off x="5418725" y="3051625"/>
            <a:ext cx="106500" cy="9011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7" name="Shape 227"/>
          <p:cNvSpPr txBox="1"/>
          <p:nvPr/>
        </p:nvSpPr>
        <p:spPr>
          <a:xfrm>
            <a:off x="4753475" y="3939925"/>
            <a:ext cx="1437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Class scores</a:t>
            </a:r>
          </a:p>
        </p:txBody>
      </p:sp>
      <p:cxnSp>
        <p:nvCxnSpPr>
          <p:cNvPr id="228" name="Shape 228"/>
          <p:cNvCxnSpPr>
            <a:stCxn id="216" idx="3"/>
            <a:endCxn id="217" idx="2"/>
          </p:cNvCxnSpPr>
          <p:nvPr/>
        </p:nvCxnSpPr>
        <p:spPr>
          <a:xfrm>
            <a:off x="1708276" y="3458371"/>
            <a:ext cx="300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9" name="Shape 229"/>
          <p:cNvCxnSpPr/>
          <p:nvPr/>
        </p:nvCxnSpPr>
        <p:spPr>
          <a:xfrm>
            <a:off x="2726400" y="3501324"/>
            <a:ext cx="326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30" name="Shape 230"/>
          <p:cNvCxnSpPr/>
          <p:nvPr/>
        </p:nvCxnSpPr>
        <p:spPr>
          <a:xfrm>
            <a:off x="3970675" y="3458374"/>
            <a:ext cx="326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31" name="Shape 231"/>
          <p:cNvCxnSpPr/>
          <p:nvPr/>
        </p:nvCxnSpPr>
        <p:spPr>
          <a:xfrm>
            <a:off x="5047450" y="3458374"/>
            <a:ext cx="326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32" name="Shape 232"/>
          <p:cNvCxnSpPr/>
          <p:nvPr/>
        </p:nvCxnSpPr>
        <p:spPr>
          <a:xfrm>
            <a:off x="5711900" y="3450774"/>
            <a:ext cx="326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33" name="Shape 233"/>
          <p:cNvSpPr txBox="1"/>
          <p:nvPr/>
        </p:nvSpPr>
        <p:spPr>
          <a:xfrm>
            <a:off x="6070250" y="3253975"/>
            <a:ext cx="13721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Softmax loss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39" name="Shape 239"/>
          <p:cNvSpPr txBox="1"/>
          <p:nvPr/>
        </p:nvSpPr>
        <p:spPr>
          <a:xfrm>
            <a:off x="120875" y="69950"/>
            <a:ext cx="8911799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Simple Recipe for Classification + Localization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304625" y="647075"/>
            <a:ext cx="8452500" cy="864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Step 2</a:t>
            </a:r>
            <a:r>
              <a:rPr lang="en" sz="1800"/>
              <a:t>: Attach new fully-connected “regression head” to the network</a:t>
            </a:r>
          </a:p>
        </p:txBody>
      </p:sp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75" y="2838221"/>
            <a:ext cx="1494901" cy="1240298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/>
          <p:nvPr/>
        </p:nvSpPr>
        <p:spPr>
          <a:xfrm rot="5400000">
            <a:off x="1841999" y="3099425"/>
            <a:ext cx="1050900" cy="717899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3079224" y="3258873"/>
            <a:ext cx="863700" cy="393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4" name="Shape 244"/>
          <p:cNvSpPr txBox="1"/>
          <p:nvPr/>
        </p:nvSpPr>
        <p:spPr>
          <a:xfrm>
            <a:off x="172725" y="4122325"/>
            <a:ext cx="1576199" cy="333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Image</a:t>
            </a:r>
          </a:p>
        </p:txBody>
      </p:sp>
      <p:sp>
        <p:nvSpPr>
          <p:cNvPr id="245" name="Shape 245"/>
          <p:cNvSpPr txBox="1"/>
          <p:nvPr/>
        </p:nvSpPr>
        <p:spPr>
          <a:xfrm>
            <a:off x="1648950" y="224752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246" name="Shape 246"/>
          <p:cNvSpPr txBox="1"/>
          <p:nvPr/>
        </p:nvSpPr>
        <p:spPr>
          <a:xfrm>
            <a:off x="2792574" y="3823050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Final conv feature map</a:t>
            </a:r>
          </a:p>
        </p:txBody>
      </p:sp>
      <p:cxnSp>
        <p:nvCxnSpPr>
          <p:cNvPr id="247" name="Shape 247"/>
          <p:cNvCxnSpPr>
            <a:stCxn id="241" idx="3"/>
            <a:endCxn id="242" idx="2"/>
          </p:cNvCxnSpPr>
          <p:nvPr/>
        </p:nvCxnSpPr>
        <p:spPr>
          <a:xfrm>
            <a:off x="1708276" y="3458371"/>
            <a:ext cx="300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48" name="Shape 248"/>
          <p:cNvCxnSpPr/>
          <p:nvPr/>
        </p:nvCxnSpPr>
        <p:spPr>
          <a:xfrm>
            <a:off x="2726400" y="3501324"/>
            <a:ext cx="326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249" name="Shape 249"/>
          <p:cNvGrpSpPr/>
          <p:nvPr/>
        </p:nvGrpSpPr>
        <p:grpSpPr>
          <a:xfrm>
            <a:off x="4472599" y="1171749"/>
            <a:ext cx="1852243" cy="1455631"/>
            <a:chOff x="4238657" y="1062230"/>
            <a:chExt cx="2619493" cy="2058594"/>
          </a:xfrm>
        </p:grpSpPr>
        <p:sp>
          <p:nvSpPr>
            <p:cNvPr id="250" name="Shape 250"/>
            <p:cNvSpPr/>
            <p:nvPr/>
          </p:nvSpPr>
          <p:spPr>
            <a:xfrm>
              <a:off x="4317750" y="1119225"/>
              <a:ext cx="2540400" cy="2001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4878475" y="1809925"/>
              <a:ext cx="106500" cy="864599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5174875" y="1809775"/>
              <a:ext cx="106500" cy="864599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4" name="Shape 254"/>
            <p:cNvSpPr txBox="1"/>
            <p:nvPr/>
          </p:nvSpPr>
          <p:spPr>
            <a:xfrm>
              <a:off x="4238657" y="1062230"/>
              <a:ext cx="2032199" cy="54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200"/>
                <a:t>Fully-connected layers</a:t>
              </a:r>
            </a:p>
          </p:txBody>
        </p:sp>
        <p:sp>
          <p:nvSpPr>
            <p:cNvPr id="255" name="Shape 255"/>
            <p:cNvSpPr/>
            <p:nvPr/>
          </p:nvSpPr>
          <p:spPr>
            <a:xfrm>
              <a:off x="5952125" y="1832425"/>
              <a:ext cx="106500" cy="901199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6" name="Shape 256"/>
            <p:cNvSpPr txBox="1"/>
            <p:nvPr/>
          </p:nvSpPr>
          <p:spPr>
            <a:xfrm>
              <a:off x="5179119" y="2612966"/>
              <a:ext cx="157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200"/>
                <a:t>Class scores</a:t>
              </a:r>
            </a:p>
          </p:txBody>
        </p:sp>
        <p:cxnSp>
          <p:nvCxnSpPr>
            <p:cNvPr id="257" name="Shape 257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  <p:grpSp>
        <p:nvGrpSpPr>
          <p:cNvPr id="258" name="Shape 258"/>
          <p:cNvGrpSpPr/>
          <p:nvPr/>
        </p:nvGrpSpPr>
        <p:grpSpPr>
          <a:xfrm>
            <a:off x="4472599" y="2932925"/>
            <a:ext cx="2030693" cy="1455631"/>
            <a:chOff x="4238657" y="1062230"/>
            <a:chExt cx="2871861" cy="2058593"/>
          </a:xfrm>
        </p:grpSpPr>
        <p:sp>
          <p:nvSpPr>
            <p:cNvPr id="259" name="Shape 259"/>
            <p:cNvSpPr/>
            <p:nvPr/>
          </p:nvSpPr>
          <p:spPr>
            <a:xfrm>
              <a:off x="4317748" y="1119224"/>
              <a:ext cx="2739600" cy="2001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4878475" y="1809925"/>
              <a:ext cx="106500" cy="864599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5174875" y="1809775"/>
              <a:ext cx="106500" cy="864599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3" name="Shape 263"/>
            <p:cNvSpPr txBox="1"/>
            <p:nvPr/>
          </p:nvSpPr>
          <p:spPr>
            <a:xfrm>
              <a:off x="4238657" y="1062230"/>
              <a:ext cx="2032199" cy="54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200"/>
                <a:t>Fully-connected layers</a:t>
              </a:r>
            </a:p>
          </p:txBody>
        </p:sp>
        <p:sp>
          <p:nvSpPr>
            <p:cNvPr id="264" name="Shape 264"/>
            <p:cNvSpPr/>
            <p:nvPr/>
          </p:nvSpPr>
          <p:spPr>
            <a:xfrm>
              <a:off x="5956625" y="2041258"/>
              <a:ext cx="1065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5" name="Shape 265"/>
            <p:cNvSpPr txBox="1"/>
            <p:nvPr/>
          </p:nvSpPr>
          <p:spPr>
            <a:xfrm>
              <a:off x="5179118" y="2612966"/>
              <a:ext cx="193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l">
                <a:spcBef>
                  <a:spcPts val="0"/>
                </a:spcBef>
                <a:buNone/>
              </a:pPr>
              <a:r>
                <a:rPr lang="en" sz="1200"/>
                <a:t>Box coordinates</a:t>
              </a:r>
            </a:p>
          </p:txBody>
        </p:sp>
        <p:cxnSp>
          <p:nvCxnSpPr>
            <p:cNvPr id="266" name="Shape 266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  <p:cxnSp>
        <p:nvCxnSpPr>
          <p:cNvPr id="267" name="Shape 267"/>
          <p:cNvCxnSpPr>
            <a:stCxn id="243" idx="5"/>
            <a:endCxn id="250" idx="1"/>
          </p:cNvCxnSpPr>
          <p:nvPr/>
        </p:nvCxnSpPr>
        <p:spPr>
          <a:xfrm flipH="1" rot="10800000">
            <a:off x="3942924" y="1919673"/>
            <a:ext cx="585600" cy="1486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68" name="Shape 268"/>
          <p:cNvCxnSpPr>
            <a:stCxn id="243" idx="5"/>
            <a:endCxn id="259" idx="1"/>
          </p:cNvCxnSpPr>
          <p:nvPr/>
        </p:nvCxnSpPr>
        <p:spPr>
          <a:xfrm>
            <a:off x="3942924" y="3406473"/>
            <a:ext cx="585600" cy="274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69" name="Shape 269"/>
          <p:cNvSpPr txBox="1"/>
          <p:nvPr/>
        </p:nvSpPr>
        <p:spPr>
          <a:xfrm>
            <a:off x="6452450" y="1626112"/>
            <a:ext cx="1935299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“Classification head”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6618150" y="3387275"/>
            <a:ext cx="1935299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“Regression head”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76" name="Shape 276"/>
          <p:cNvSpPr txBox="1"/>
          <p:nvPr/>
        </p:nvSpPr>
        <p:spPr>
          <a:xfrm>
            <a:off x="120875" y="69950"/>
            <a:ext cx="8911799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Simple Recipe for Classification + Localization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304625" y="647075"/>
            <a:ext cx="8452500" cy="524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Step 3</a:t>
            </a:r>
            <a:r>
              <a:rPr lang="en" sz="1800"/>
              <a:t>: Train the regression head only with SGD and L2 loss</a:t>
            </a:r>
          </a:p>
        </p:txBody>
      </p:sp>
      <p:pic>
        <p:nvPicPr>
          <p:cNvPr id="278" name="Shape 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75" y="2838221"/>
            <a:ext cx="1494901" cy="1240298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Shape 279"/>
          <p:cNvSpPr/>
          <p:nvPr/>
        </p:nvSpPr>
        <p:spPr>
          <a:xfrm rot="5400000">
            <a:off x="1841999" y="3099425"/>
            <a:ext cx="1050900" cy="717899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0" name="Shape 280"/>
          <p:cNvSpPr/>
          <p:nvPr/>
        </p:nvSpPr>
        <p:spPr>
          <a:xfrm>
            <a:off x="3079224" y="3258873"/>
            <a:ext cx="863700" cy="393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1" name="Shape 281"/>
          <p:cNvSpPr txBox="1"/>
          <p:nvPr/>
        </p:nvSpPr>
        <p:spPr>
          <a:xfrm>
            <a:off x="172725" y="4122325"/>
            <a:ext cx="1576199" cy="333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Image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1648950" y="224752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2792574" y="3823050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Final conv feature map</a:t>
            </a:r>
          </a:p>
        </p:txBody>
      </p:sp>
      <p:cxnSp>
        <p:nvCxnSpPr>
          <p:cNvPr id="284" name="Shape 284"/>
          <p:cNvCxnSpPr>
            <a:stCxn id="278" idx="3"/>
            <a:endCxn id="279" idx="2"/>
          </p:cNvCxnSpPr>
          <p:nvPr/>
        </p:nvCxnSpPr>
        <p:spPr>
          <a:xfrm>
            <a:off x="1708276" y="3458371"/>
            <a:ext cx="300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85" name="Shape 285"/>
          <p:cNvCxnSpPr/>
          <p:nvPr/>
        </p:nvCxnSpPr>
        <p:spPr>
          <a:xfrm>
            <a:off x="2726400" y="3501324"/>
            <a:ext cx="326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286" name="Shape 286"/>
          <p:cNvGrpSpPr/>
          <p:nvPr/>
        </p:nvGrpSpPr>
        <p:grpSpPr>
          <a:xfrm>
            <a:off x="4472599" y="1171749"/>
            <a:ext cx="1852243" cy="1455631"/>
            <a:chOff x="4238657" y="1062230"/>
            <a:chExt cx="2619493" cy="2058594"/>
          </a:xfrm>
        </p:grpSpPr>
        <p:sp>
          <p:nvSpPr>
            <p:cNvPr id="287" name="Shape 287"/>
            <p:cNvSpPr/>
            <p:nvPr/>
          </p:nvSpPr>
          <p:spPr>
            <a:xfrm>
              <a:off x="4317750" y="1119225"/>
              <a:ext cx="2540400" cy="2001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4878475" y="1809925"/>
              <a:ext cx="106500" cy="864599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5174875" y="1809775"/>
              <a:ext cx="106500" cy="864599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1" name="Shape 291"/>
            <p:cNvSpPr txBox="1"/>
            <p:nvPr/>
          </p:nvSpPr>
          <p:spPr>
            <a:xfrm>
              <a:off x="4238657" y="1062230"/>
              <a:ext cx="2032199" cy="54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200"/>
                <a:t>Fully-connected layers</a:t>
              </a:r>
            </a:p>
          </p:txBody>
        </p:sp>
        <p:sp>
          <p:nvSpPr>
            <p:cNvPr id="292" name="Shape 292"/>
            <p:cNvSpPr/>
            <p:nvPr/>
          </p:nvSpPr>
          <p:spPr>
            <a:xfrm>
              <a:off x="5952125" y="1832425"/>
              <a:ext cx="106500" cy="901199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3" name="Shape 293"/>
            <p:cNvSpPr txBox="1"/>
            <p:nvPr/>
          </p:nvSpPr>
          <p:spPr>
            <a:xfrm>
              <a:off x="5179119" y="2612966"/>
              <a:ext cx="157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200"/>
                <a:t>Class scores</a:t>
              </a:r>
            </a:p>
          </p:txBody>
        </p:sp>
        <p:cxnSp>
          <p:nvCxnSpPr>
            <p:cNvPr id="294" name="Shape 294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  <p:grpSp>
        <p:nvGrpSpPr>
          <p:cNvPr id="295" name="Shape 295"/>
          <p:cNvGrpSpPr/>
          <p:nvPr/>
        </p:nvGrpSpPr>
        <p:grpSpPr>
          <a:xfrm>
            <a:off x="4472599" y="2932925"/>
            <a:ext cx="2030693" cy="1374839"/>
            <a:chOff x="4238657" y="1062230"/>
            <a:chExt cx="2871861" cy="1944335"/>
          </a:xfrm>
        </p:grpSpPr>
        <p:sp>
          <p:nvSpPr>
            <p:cNvPr id="296" name="Shape 296"/>
            <p:cNvSpPr/>
            <p:nvPr/>
          </p:nvSpPr>
          <p:spPr>
            <a:xfrm>
              <a:off x="4878475" y="1809925"/>
              <a:ext cx="106500" cy="864599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5174875" y="1809775"/>
              <a:ext cx="106500" cy="864599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9" name="Shape 299"/>
            <p:cNvSpPr txBox="1"/>
            <p:nvPr/>
          </p:nvSpPr>
          <p:spPr>
            <a:xfrm>
              <a:off x="4238657" y="1062230"/>
              <a:ext cx="2032199" cy="54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200"/>
                <a:t>Fully-connected layers</a:t>
              </a:r>
            </a:p>
          </p:txBody>
        </p:sp>
        <p:sp>
          <p:nvSpPr>
            <p:cNvPr id="300" name="Shape 300"/>
            <p:cNvSpPr/>
            <p:nvPr/>
          </p:nvSpPr>
          <p:spPr>
            <a:xfrm>
              <a:off x="5956625" y="2041258"/>
              <a:ext cx="1065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1" name="Shape 301"/>
            <p:cNvSpPr txBox="1"/>
            <p:nvPr/>
          </p:nvSpPr>
          <p:spPr>
            <a:xfrm>
              <a:off x="5179118" y="2612966"/>
              <a:ext cx="193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l">
                <a:spcBef>
                  <a:spcPts val="0"/>
                </a:spcBef>
                <a:buNone/>
              </a:pPr>
              <a:r>
                <a:rPr lang="en" sz="1200"/>
                <a:t>Box coordinates</a:t>
              </a:r>
            </a:p>
          </p:txBody>
        </p:sp>
        <p:cxnSp>
          <p:nvCxnSpPr>
            <p:cNvPr id="302" name="Shape 302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  <p:cxnSp>
        <p:nvCxnSpPr>
          <p:cNvPr id="303" name="Shape 303"/>
          <p:cNvCxnSpPr>
            <a:stCxn id="280" idx="5"/>
            <a:endCxn id="296" idx="1"/>
          </p:cNvCxnSpPr>
          <p:nvPr/>
        </p:nvCxnSpPr>
        <p:spPr>
          <a:xfrm>
            <a:off x="3942924" y="3406473"/>
            <a:ext cx="982200" cy="360900"/>
          </a:xfrm>
          <a:prstGeom prst="curvedConnector3">
            <a:avLst>
              <a:gd fmla="val 49994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04" name="Shape 304"/>
          <p:cNvCxnSpPr/>
          <p:nvPr/>
        </p:nvCxnSpPr>
        <p:spPr>
          <a:xfrm>
            <a:off x="5879964" y="3767366"/>
            <a:ext cx="2309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05" name="Shape 305"/>
          <p:cNvSpPr txBox="1"/>
          <p:nvPr/>
        </p:nvSpPr>
        <p:spPr>
          <a:xfrm>
            <a:off x="6170000" y="3570575"/>
            <a:ext cx="9821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L2 loss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11" name="Shape 311"/>
          <p:cNvSpPr txBox="1"/>
          <p:nvPr/>
        </p:nvSpPr>
        <p:spPr>
          <a:xfrm>
            <a:off x="120875" y="69950"/>
            <a:ext cx="8911799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Simple Recipe for Classification + Localization</a:t>
            </a:r>
          </a:p>
        </p:txBody>
      </p:sp>
      <p:sp>
        <p:nvSpPr>
          <p:cNvPr id="312" name="Shape 312"/>
          <p:cNvSpPr txBox="1"/>
          <p:nvPr/>
        </p:nvSpPr>
        <p:spPr>
          <a:xfrm>
            <a:off x="304625" y="647075"/>
            <a:ext cx="8452500" cy="864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Step 4</a:t>
            </a:r>
            <a:r>
              <a:rPr lang="en" sz="1800"/>
              <a:t>: At test time use both heads</a:t>
            </a:r>
          </a:p>
        </p:txBody>
      </p:sp>
      <p:pic>
        <p:nvPicPr>
          <p:cNvPr id="313" name="Shape 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75" y="2838221"/>
            <a:ext cx="1494901" cy="1240298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Shape 314"/>
          <p:cNvSpPr/>
          <p:nvPr/>
        </p:nvSpPr>
        <p:spPr>
          <a:xfrm rot="5400000">
            <a:off x="1841999" y="3099425"/>
            <a:ext cx="1050900" cy="717899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5" name="Shape 315"/>
          <p:cNvSpPr/>
          <p:nvPr/>
        </p:nvSpPr>
        <p:spPr>
          <a:xfrm>
            <a:off x="3079224" y="3258873"/>
            <a:ext cx="863700" cy="393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6" name="Shape 316"/>
          <p:cNvSpPr txBox="1"/>
          <p:nvPr/>
        </p:nvSpPr>
        <p:spPr>
          <a:xfrm>
            <a:off x="172725" y="4122325"/>
            <a:ext cx="1576199" cy="333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Image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1648950" y="224752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318" name="Shape 318"/>
          <p:cNvSpPr txBox="1"/>
          <p:nvPr/>
        </p:nvSpPr>
        <p:spPr>
          <a:xfrm>
            <a:off x="2792574" y="3823050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Final conv feature map</a:t>
            </a:r>
          </a:p>
        </p:txBody>
      </p:sp>
      <p:cxnSp>
        <p:nvCxnSpPr>
          <p:cNvPr id="319" name="Shape 319"/>
          <p:cNvCxnSpPr>
            <a:stCxn id="313" idx="3"/>
            <a:endCxn id="314" idx="2"/>
          </p:cNvCxnSpPr>
          <p:nvPr/>
        </p:nvCxnSpPr>
        <p:spPr>
          <a:xfrm>
            <a:off x="1708276" y="3458371"/>
            <a:ext cx="300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20" name="Shape 320"/>
          <p:cNvCxnSpPr/>
          <p:nvPr/>
        </p:nvCxnSpPr>
        <p:spPr>
          <a:xfrm>
            <a:off x="2726400" y="3501324"/>
            <a:ext cx="326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321" name="Shape 321"/>
          <p:cNvGrpSpPr/>
          <p:nvPr/>
        </p:nvGrpSpPr>
        <p:grpSpPr>
          <a:xfrm>
            <a:off x="4472599" y="1171749"/>
            <a:ext cx="1776137" cy="1374839"/>
            <a:chOff x="4238657" y="1062230"/>
            <a:chExt cx="2511862" cy="1944335"/>
          </a:xfrm>
        </p:grpSpPr>
        <p:sp>
          <p:nvSpPr>
            <p:cNvPr id="322" name="Shape 322"/>
            <p:cNvSpPr/>
            <p:nvPr/>
          </p:nvSpPr>
          <p:spPr>
            <a:xfrm>
              <a:off x="4878475" y="1809925"/>
              <a:ext cx="106500" cy="864599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5174875" y="1809775"/>
              <a:ext cx="106500" cy="864599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5" name="Shape 325"/>
            <p:cNvSpPr txBox="1"/>
            <p:nvPr/>
          </p:nvSpPr>
          <p:spPr>
            <a:xfrm>
              <a:off x="4238657" y="1062230"/>
              <a:ext cx="2032199" cy="54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200"/>
                <a:t>Fully-connected layers</a:t>
              </a:r>
            </a:p>
          </p:txBody>
        </p:sp>
        <p:sp>
          <p:nvSpPr>
            <p:cNvPr id="326" name="Shape 326"/>
            <p:cNvSpPr/>
            <p:nvPr/>
          </p:nvSpPr>
          <p:spPr>
            <a:xfrm>
              <a:off x="5952125" y="1832425"/>
              <a:ext cx="106500" cy="901199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7" name="Shape 327"/>
            <p:cNvSpPr txBox="1"/>
            <p:nvPr/>
          </p:nvSpPr>
          <p:spPr>
            <a:xfrm>
              <a:off x="5179119" y="2612966"/>
              <a:ext cx="157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200"/>
                <a:t>Class scores</a:t>
              </a:r>
            </a:p>
          </p:txBody>
        </p:sp>
        <p:cxnSp>
          <p:nvCxnSpPr>
            <p:cNvPr id="328" name="Shape 328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  <p:grpSp>
        <p:nvGrpSpPr>
          <p:cNvPr id="329" name="Shape 329"/>
          <p:cNvGrpSpPr/>
          <p:nvPr/>
        </p:nvGrpSpPr>
        <p:grpSpPr>
          <a:xfrm>
            <a:off x="4472599" y="2932925"/>
            <a:ext cx="2030693" cy="1374839"/>
            <a:chOff x="4238657" y="1062230"/>
            <a:chExt cx="2871861" cy="1944335"/>
          </a:xfrm>
        </p:grpSpPr>
        <p:sp>
          <p:nvSpPr>
            <p:cNvPr id="330" name="Shape 330"/>
            <p:cNvSpPr/>
            <p:nvPr/>
          </p:nvSpPr>
          <p:spPr>
            <a:xfrm>
              <a:off x="4878475" y="1809925"/>
              <a:ext cx="106500" cy="864599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5174875" y="1809775"/>
              <a:ext cx="106500" cy="864599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3" name="Shape 333"/>
            <p:cNvSpPr txBox="1"/>
            <p:nvPr/>
          </p:nvSpPr>
          <p:spPr>
            <a:xfrm>
              <a:off x="4238657" y="1062230"/>
              <a:ext cx="2032199" cy="54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200"/>
                <a:t>Fully-connected layers</a:t>
              </a:r>
            </a:p>
          </p:txBody>
        </p:sp>
        <p:sp>
          <p:nvSpPr>
            <p:cNvPr id="334" name="Shape 334"/>
            <p:cNvSpPr/>
            <p:nvPr/>
          </p:nvSpPr>
          <p:spPr>
            <a:xfrm>
              <a:off x="5956625" y="2041258"/>
              <a:ext cx="1065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5" name="Shape 335"/>
            <p:cNvSpPr txBox="1"/>
            <p:nvPr/>
          </p:nvSpPr>
          <p:spPr>
            <a:xfrm>
              <a:off x="5179118" y="2612966"/>
              <a:ext cx="193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l">
                <a:spcBef>
                  <a:spcPts val="0"/>
                </a:spcBef>
                <a:buNone/>
              </a:pPr>
              <a:r>
                <a:rPr lang="en" sz="1200"/>
                <a:t>Box coordinates</a:t>
              </a:r>
            </a:p>
          </p:txBody>
        </p:sp>
        <p:cxnSp>
          <p:nvCxnSpPr>
            <p:cNvPr id="336" name="Shape 336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  <p:cxnSp>
        <p:nvCxnSpPr>
          <p:cNvPr id="337" name="Shape 337"/>
          <p:cNvCxnSpPr>
            <a:stCxn id="315" idx="5"/>
            <a:endCxn id="322" idx="1"/>
          </p:cNvCxnSpPr>
          <p:nvPr/>
        </p:nvCxnSpPr>
        <p:spPr>
          <a:xfrm flipH="1" rot="10800000">
            <a:off x="3942924" y="2006073"/>
            <a:ext cx="982200" cy="1400400"/>
          </a:xfrm>
          <a:prstGeom prst="curvedConnector3">
            <a:avLst>
              <a:gd fmla="val 49994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38" name="Shape 338"/>
          <p:cNvCxnSpPr>
            <a:stCxn id="315" idx="5"/>
            <a:endCxn id="330" idx="1"/>
          </p:cNvCxnSpPr>
          <p:nvPr/>
        </p:nvCxnSpPr>
        <p:spPr>
          <a:xfrm>
            <a:off x="3942924" y="3406473"/>
            <a:ext cx="982200" cy="360900"/>
          </a:xfrm>
          <a:prstGeom prst="curvedConnector3">
            <a:avLst>
              <a:gd fmla="val 49994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44" name="Shape 344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Per-class vs class agnostic regression</a:t>
            </a:r>
          </a:p>
        </p:txBody>
      </p:sp>
      <p:pic>
        <p:nvPicPr>
          <p:cNvPr id="345" name="Shape 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75" y="2838221"/>
            <a:ext cx="1494901" cy="1240298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Shape 346"/>
          <p:cNvSpPr/>
          <p:nvPr/>
        </p:nvSpPr>
        <p:spPr>
          <a:xfrm rot="5400000">
            <a:off x="1841999" y="3099425"/>
            <a:ext cx="1050900" cy="717899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7" name="Shape 347"/>
          <p:cNvSpPr/>
          <p:nvPr/>
        </p:nvSpPr>
        <p:spPr>
          <a:xfrm>
            <a:off x="3079224" y="3258873"/>
            <a:ext cx="863700" cy="393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8" name="Shape 348"/>
          <p:cNvSpPr txBox="1"/>
          <p:nvPr/>
        </p:nvSpPr>
        <p:spPr>
          <a:xfrm>
            <a:off x="172725" y="4122325"/>
            <a:ext cx="1576199" cy="333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Image</a:t>
            </a:r>
          </a:p>
        </p:txBody>
      </p:sp>
      <p:sp>
        <p:nvSpPr>
          <p:cNvPr id="349" name="Shape 349"/>
          <p:cNvSpPr txBox="1"/>
          <p:nvPr/>
        </p:nvSpPr>
        <p:spPr>
          <a:xfrm>
            <a:off x="1648950" y="224752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350" name="Shape 350"/>
          <p:cNvSpPr txBox="1"/>
          <p:nvPr/>
        </p:nvSpPr>
        <p:spPr>
          <a:xfrm>
            <a:off x="2792574" y="3823050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Final conv feature map</a:t>
            </a:r>
          </a:p>
        </p:txBody>
      </p:sp>
      <p:cxnSp>
        <p:nvCxnSpPr>
          <p:cNvPr id="351" name="Shape 351"/>
          <p:cNvCxnSpPr>
            <a:stCxn id="345" idx="3"/>
            <a:endCxn id="346" idx="2"/>
          </p:cNvCxnSpPr>
          <p:nvPr/>
        </p:nvCxnSpPr>
        <p:spPr>
          <a:xfrm>
            <a:off x="1708276" y="3458371"/>
            <a:ext cx="300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52" name="Shape 352"/>
          <p:cNvCxnSpPr/>
          <p:nvPr/>
        </p:nvCxnSpPr>
        <p:spPr>
          <a:xfrm>
            <a:off x="2726400" y="3501324"/>
            <a:ext cx="326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353" name="Shape 353"/>
          <p:cNvGrpSpPr/>
          <p:nvPr/>
        </p:nvGrpSpPr>
        <p:grpSpPr>
          <a:xfrm>
            <a:off x="4472599" y="1171749"/>
            <a:ext cx="1776137" cy="1374839"/>
            <a:chOff x="4238657" y="1062230"/>
            <a:chExt cx="2511862" cy="1944335"/>
          </a:xfrm>
        </p:grpSpPr>
        <p:sp>
          <p:nvSpPr>
            <p:cNvPr id="354" name="Shape 354"/>
            <p:cNvSpPr/>
            <p:nvPr/>
          </p:nvSpPr>
          <p:spPr>
            <a:xfrm>
              <a:off x="4878475" y="1809925"/>
              <a:ext cx="106500" cy="864599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5174875" y="1809775"/>
              <a:ext cx="106500" cy="864599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7" name="Shape 357"/>
            <p:cNvSpPr txBox="1"/>
            <p:nvPr/>
          </p:nvSpPr>
          <p:spPr>
            <a:xfrm>
              <a:off x="4238657" y="1062230"/>
              <a:ext cx="2032199" cy="54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200"/>
                <a:t>Fully-connected layers</a:t>
              </a:r>
            </a:p>
          </p:txBody>
        </p:sp>
        <p:sp>
          <p:nvSpPr>
            <p:cNvPr id="358" name="Shape 358"/>
            <p:cNvSpPr/>
            <p:nvPr/>
          </p:nvSpPr>
          <p:spPr>
            <a:xfrm>
              <a:off x="5952125" y="1832425"/>
              <a:ext cx="106500" cy="901199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9" name="Shape 359"/>
            <p:cNvSpPr txBox="1"/>
            <p:nvPr/>
          </p:nvSpPr>
          <p:spPr>
            <a:xfrm>
              <a:off x="5179119" y="2612966"/>
              <a:ext cx="157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200"/>
                <a:t>Class scores</a:t>
              </a:r>
            </a:p>
          </p:txBody>
        </p:sp>
        <p:cxnSp>
          <p:nvCxnSpPr>
            <p:cNvPr id="360" name="Shape 360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  <p:grpSp>
        <p:nvGrpSpPr>
          <p:cNvPr id="361" name="Shape 361"/>
          <p:cNvGrpSpPr/>
          <p:nvPr/>
        </p:nvGrpSpPr>
        <p:grpSpPr>
          <a:xfrm>
            <a:off x="4472599" y="2932925"/>
            <a:ext cx="2030693" cy="1374839"/>
            <a:chOff x="4238657" y="1062230"/>
            <a:chExt cx="2871861" cy="1944335"/>
          </a:xfrm>
        </p:grpSpPr>
        <p:sp>
          <p:nvSpPr>
            <p:cNvPr id="362" name="Shape 362"/>
            <p:cNvSpPr/>
            <p:nvPr/>
          </p:nvSpPr>
          <p:spPr>
            <a:xfrm>
              <a:off x="4878475" y="1809925"/>
              <a:ext cx="106500" cy="864599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5174875" y="1809775"/>
              <a:ext cx="106500" cy="864599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5" name="Shape 365"/>
            <p:cNvSpPr txBox="1"/>
            <p:nvPr/>
          </p:nvSpPr>
          <p:spPr>
            <a:xfrm>
              <a:off x="4238657" y="1062230"/>
              <a:ext cx="2032199" cy="54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200"/>
                <a:t>Fully-connected layers</a:t>
              </a:r>
            </a:p>
          </p:txBody>
        </p:sp>
        <p:sp>
          <p:nvSpPr>
            <p:cNvPr id="366" name="Shape 366"/>
            <p:cNvSpPr/>
            <p:nvPr/>
          </p:nvSpPr>
          <p:spPr>
            <a:xfrm>
              <a:off x="5956625" y="2041258"/>
              <a:ext cx="1065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7" name="Shape 367"/>
            <p:cNvSpPr txBox="1"/>
            <p:nvPr/>
          </p:nvSpPr>
          <p:spPr>
            <a:xfrm>
              <a:off x="5179118" y="2612966"/>
              <a:ext cx="193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l">
                <a:spcBef>
                  <a:spcPts val="0"/>
                </a:spcBef>
                <a:buNone/>
              </a:pPr>
              <a:r>
                <a:rPr lang="en" sz="1200"/>
                <a:t>Box coordinates</a:t>
              </a:r>
            </a:p>
          </p:txBody>
        </p:sp>
        <p:cxnSp>
          <p:nvCxnSpPr>
            <p:cNvPr id="368" name="Shape 368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  <p:cxnSp>
        <p:nvCxnSpPr>
          <p:cNvPr id="369" name="Shape 369"/>
          <p:cNvCxnSpPr>
            <a:stCxn id="347" idx="5"/>
            <a:endCxn id="354" idx="1"/>
          </p:cNvCxnSpPr>
          <p:nvPr/>
        </p:nvCxnSpPr>
        <p:spPr>
          <a:xfrm flipH="1" rot="10800000">
            <a:off x="3942924" y="2006073"/>
            <a:ext cx="982200" cy="1400400"/>
          </a:xfrm>
          <a:prstGeom prst="curvedConnector3">
            <a:avLst>
              <a:gd fmla="val 49994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70" name="Shape 370"/>
          <p:cNvCxnSpPr>
            <a:stCxn id="347" idx="5"/>
            <a:endCxn id="362" idx="1"/>
          </p:cNvCxnSpPr>
          <p:nvPr/>
        </p:nvCxnSpPr>
        <p:spPr>
          <a:xfrm>
            <a:off x="3942924" y="3406473"/>
            <a:ext cx="982200" cy="360900"/>
          </a:xfrm>
          <a:prstGeom prst="curvedConnector3">
            <a:avLst>
              <a:gd fmla="val 49994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71" name="Shape 371"/>
          <p:cNvSpPr txBox="1"/>
          <p:nvPr/>
        </p:nvSpPr>
        <p:spPr>
          <a:xfrm>
            <a:off x="340925" y="985125"/>
            <a:ext cx="2839500" cy="691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Assume classification over C classes:</a:t>
            </a:r>
            <a:r>
              <a:rPr lang="en"/>
              <a:t> </a:t>
            </a:r>
          </a:p>
        </p:txBody>
      </p:sp>
      <p:sp>
        <p:nvSpPr>
          <p:cNvPr id="372" name="Shape 372"/>
          <p:cNvSpPr txBox="1"/>
          <p:nvPr/>
        </p:nvSpPr>
        <p:spPr>
          <a:xfrm>
            <a:off x="6338125" y="1367625"/>
            <a:ext cx="2447400" cy="98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Classification head</a:t>
            </a:r>
            <a:r>
              <a:rPr lang="en" sz="1800"/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C numbers </a:t>
            </a:r>
            <a:br>
              <a:rPr lang="en" sz="1800"/>
            </a:br>
            <a:r>
              <a:rPr lang="en" sz="1800"/>
              <a:t>(one per class)</a:t>
            </a:r>
          </a:p>
        </p:txBody>
      </p:sp>
      <p:sp>
        <p:nvSpPr>
          <p:cNvPr id="373" name="Shape 373"/>
          <p:cNvSpPr txBox="1"/>
          <p:nvPr/>
        </p:nvSpPr>
        <p:spPr>
          <a:xfrm>
            <a:off x="6409975" y="2583800"/>
            <a:ext cx="2030700" cy="9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Class agnostic:</a:t>
            </a:r>
            <a:br>
              <a:rPr lang="en" sz="1800"/>
            </a:br>
            <a:r>
              <a:rPr lang="en" sz="1800"/>
              <a:t>4 numbers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(one box)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6409975" y="3488777"/>
            <a:ext cx="2303699" cy="9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Class specific:</a:t>
            </a:r>
            <a:br>
              <a:rPr lang="en" sz="1800"/>
            </a:br>
            <a:r>
              <a:rPr lang="en" sz="1800"/>
              <a:t>C x 4 numbers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(one box per class)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80" name="Shape 380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Where to attach the regression head?</a:t>
            </a:r>
          </a:p>
        </p:txBody>
      </p:sp>
      <p:pic>
        <p:nvPicPr>
          <p:cNvPr id="381" name="Shape 3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75" y="2838221"/>
            <a:ext cx="1494901" cy="1240298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Shape 382"/>
          <p:cNvSpPr/>
          <p:nvPr/>
        </p:nvSpPr>
        <p:spPr>
          <a:xfrm rot="5400000">
            <a:off x="1841999" y="3099425"/>
            <a:ext cx="1050900" cy="717899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3" name="Shape 383"/>
          <p:cNvSpPr/>
          <p:nvPr/>
        </p:nvSpPr>
        <p:spPr>
          <a:xfrm>
            <a:off x="3079224" y="3258873"/>
            <a:ext cx="863700" cy="393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4345075" y="3029125"/>
            <a:ext cx="106500" cy="8645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5" name="Shape 385"/>
          <p:cNvSpPr/>
          <p:nvPr/>
        </p:nvSpPr>
        <p:spPr>
          <a:xfrm>
            <a:off x="4641475" y="3028975"/>
            <a:ext cx="106500" cy="8645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6" name="Shape 386"/>
          <p:cNvSpPr/>
          <p:nvPr/>
        </p:nvSpPr>
        <p:spPr>
          <a:xfrm>
            <a:off x="4891875" y="3177325"/>
            <a:ext cx="106500" cy="54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7" name="Shape 387"/>
          <p:cNvSpPr txBox="1"/>
          <p:nvPr/>
        </p:nvSpPr>
        <p:spPr>
          <a:xfrm>
            <a:off x="172725" y="4122325"/>
            <a:ext cx="1576199" cy="333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Image</a:t>
            </a:r>
          </a:p>
        </p:txBody>
      </p:sp>
      <p:sp>
        <p:nvSpPr>
          <p:cNvPr id="388" name="Shape 388"/>
          <p:cNvSpPr txBox="1"/>
          <p:nvPr/>
        </p:nvSpPr>
        <p:spPr>
          <a:xfrm>
            <a:off x="1648950" y="224752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389" name="Shape 389"/>
          <p:cNvSpPr txBox="1"/>
          <p:nvPr/>
        </p:nvSpPr>
        <p:spPr>
          <a:xfrm>
            <a:off x="2792574" y="3823050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Final conv feature map</a:t>
            </a:r>
          </a:p>
        </p:txBody>
      </p:sp>
      <p:sp>
        <p:nvSpPr>
          <p:cNvPr id="390" name="Shape 390"/>
          <p:cNvSpPr txBox="1"/>
          <p:nvPr/>
        </p:nvSpPr>
        <p:spPr>
          <a:xfrm>
            <a:off x="3813025" y="2389200"/>
            <a:ext cx="17235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Fully-connected layers</a:t>
            </a:r>
          </a:p>
        </p:txBody>
      </p:sp>
      <p:sp>
        <p:nvSpPr>
          <p:cNvPr id="391" name="Shape 391"/>
          <p:cNvSpPr/>
          <p:nvPr/>
        </p:nvSpPr>
        <p:spPr>
          <a:xfrm>
            <a:off x="5418725" y="3051625"/>
            <a:ext cx="106500" cy="9011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2" name="Shape 392"/>
          <p:cNvSpPr txBox="1"/>
          <p:nvPr/>
        </p:nvSpPr>
        <p:spPr>
          <a:xfrm>
            <a:off x="4753475" y="3939925"/>
            <a:ext cx="1437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Class scores</a:t>
            </a:r>
          </a:p>
        </p:txBody>
      </p:sp>
      <p:cxnSp>
        <p:nvCxnSpPr>
          <p:cNvPr id="393" name="Shape 393"/>
          <p:cNvCxnSpPr>
            <a:stCxn id="381" idx="3"/>
            <a:endCxn id="382" idx="2"/>
          </p:cNvCxnSpPr>
          <p:nvPr/>
        </p:nvCxnSpPr>
        <p:spPr>
          <a:xfrm>
            <a:off x="1708276" y="3458371"/>
            <a:ext cx="300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94" name="Shape 394"/>
          <p:cNvCxnSpPr/>
          <p:nvPr/>
        </p:nvCxnSpPr>
        <p:spPr>
          <a:xfrm>
            <a:off x="2726400" y="3501324"/>
            <a:ext cx="326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95" name="Shape 395"/>
          <p:cNvCxnSpPr/>
          <p:nvPr/>
        </p:nvCxnSpPr>
        <p:spPr>
          <a:xfrm>
            <a:off x="3970675" y="3458374"/>
            <a:ext cx="326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96" name="Shape 396"/>
          <p:cNvCxnSpPr/>
          <p:nvPr/>
        </p:nvCxnSpPr>
        <p:spPr>
          <a:xfrm>
            <a:off x="5047450" y="3458374"/>
            <a:ext cx="326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97" name="Shape 397"/>
          <p:cNvCxnSpPr/>
          <p:nvPr/>
        </p:nvCxnSpPr>
        <p:spPr>
          <a:xfrm>
            <a:off x="5711900" y="3450774"/>
            <a:ext cx="326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98" name="Shape 398"/>
          <p:cNvSpPr txBox="1"/>
          <p:nvPr/>
        </p:nvSpPr>
        <p:spPr>
          <a:xfrm>
            <a:off x="6070250" y="3253975"/>
            <a:ext cx="13721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Softmax loss</a:t>
            </a:r>
          </a:p>
        </p:txBody>
      </p:sp>
      <p:sp>
        <p:nvSpPr>
          <p:cNvPr id="399" name="Shape 399"/>
          <p:cNvSpPr txBox="1"/>
          <p:nvPr/>
        </p:nvSpPr>
        <p:spPr>
          <a:xfrm>
            <a:off x="3818725" y="1098175"/>
            <a:ext cx="1712099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After conv layers</a:t>
            </a:r>
            <a:r>
              <a:rPr lang="en"/>
              <a:t>: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Overfeat, VGG</a:t>
            </a:r>
          </a:p>
        </p:txBody>
      </p:sp>
      <p:sp>
        <p:nvSpPr>
          <p:cNvPr id="400" name="Shape 400"/>
          <p:cNvSpPr txBox="1"/>
          <p:nvPr/>
        </p:nvSpPr>
        <p:spPr>
          <a:xfrm>
            <a:off x="6070250" y="1098175"/>
            <a:ext cx="19692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After last FC layer</a:t>
            </a:r>
            <a:r>
              <a:rPr lang="en"/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DeepPose, R-CNN</a:t>
            </a:r>
          </a:p>
        </p:txBody>
      </p:sp>
      <p:cxnSp>
        <p:nvCxnSpPr>
          <p:cNvPr id="401" name="Shape 401"/>
          <p:cNvCxnSpPr>
            <a:stCxn id="383" idx="5"/>
            <a:endCxn id="399" idx="1"/>
          </p:cNvCxnSpPr>
          <p:nvPr/>
        </p:nvCxnSpPr>
        <p:spPr>
          <a:xfrm rot="10800000">
            <a:off x="3818724" y="1413273"/>
            <a:ext cx="124200" cy="1993200"/>
          </a:xfrm>
          <a:prstGeom prst="curvedConnector5">
            <a:avLst>
              <a:gd fmla="val -103664" name="adj1"/>
              <a:gd fmla="val 45796" name="adj2"/>
              <a:gd fmla="val 291726" name="adj3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02" name="Shape 402"/>
          <p:cNvCxnSpPr>
            <a:stCxn id="386" idx="3"/>
            <a:endCxn id="400" idx="1"/>
          </p:cNvCxnSpPr>
          <p:nvPr/>
        </p:nvCxnSpPr>
        <p:spPr>
          <a:xfrm flipH="1" rot="10800000">
            <a:off x="4998375" y="1413175"/>
            <a:ext cx="1071900" cy="2037600"/>
          </a:xfrm>
          <a:prstGeom prst="curvedConnector3">
            <a:avLst>
              <a:gd fmla="val 39491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08" name="Shape 408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Aside: Localizing multiple objects</a:t>
            </a:r>
          </a:p>
        </p:txBody>
      </p:sp>
      <p:sp>
        <p:nvSpPr>
          <p:cNvPr id="409" name="Shape 409"/>
          <p:cNvSpPr txBox="1"/>
          <p:nvPr/>
        </p:nvSpPr>
        <p:spPr>
          <a:xfrm>
            <a:off x="340925" y="680325"/>
            <a:ext cx="3138900" cy="1523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Want to localize </a:t>
            </a:r>
            <a:r>
              <a:rPr b="1" lang="en" sz="1800"/>
              <a:t>exactly </a:t>
            </a:r>
            <a:r>
              <a:rPr lang="en" sz="1800"/>
              <a:t>K objects in each image</a:t>
            </a:r>
            <a:br>
              <a:rPr lang="en" sz="1800"/>
            </a:b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(e.g. whole cat, cat head, cat left ear, cat right ear for K=4)</a:t>
            </a:r>
          </a:p>
        </p:txBody>
      </p:sp>
      <p:pic>
        <p:nvPicPr>
          <p:cNvPr id="410" name="Shape 4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75" y="2838221"/>
            <a:ext cx="1494901" cy="1240298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Shape 411"/>
          <p:cNvSpPr/>
          <p:nvPr/>
        </p:nvSpPr>
        <p:spPr>
          <a:xfrm rot="5400000">
            <a:off x="1841999" y="3099425"/>
            <a:ext cx="1050900" cy="717899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2" name="Shape 412"/>
          <p:cNvSpPr/>
          <p:nvPr/>
        </p:nvSpPr>
        <p:spPr>
          <a:xfrm>
            <a:off x="3079224" y="3258873"/>
            <a:ext cx="863700" cy="393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3" name="Shape 413"/>
          <p:cNvSpPr txBox="1"/>
          <p:nvPr/>
        </p:nvSpPr>
        <p:spPr>
          <a:xfrm>
            <a:off x="172725" y="4122325"/>
            <a:ext cx="1576199" cy="333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Image</a:t>
            </a:r>
          </a:p>
        </p:txBody>
      </p:sp>
      <p:sp>
        <p:nvSpPr>
          <p:cNvPr id="414" name="Shape 414"/>
          <p:cNvSpPr txBox="1"/>
          <p:nvPr/>
        </p:nvSpPr>
        <p:spPr>
          <a:xfrm>
            <a:off x="1648950" y="224752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415" name="Shape 415"/>
          <p:cNvSpPr txBox="1"/>
          <p:nvPr/>
        </p:nvSpPr>
        <p:spPr>
          <a:xfrm>
            <a:off x="2792574" y="3823050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Final conv feature map</a:t>
            </a:r>
          </a:p>
        </p:txBody>
      </p:sp>
      <p:cxnSp>
        <p:nvCxnSpPr>
          <p:cNvPr id="416" name="Shape 416"/>
          <p:cNvCxnSpPr>
            <a:stCxn id="410" idx="3"/>
            <a:endCxn id="411" idx="2"/>
          </p:cNvCxnSpPr>
          <p:nvPr/>
        </p:nvCxnSpPr>
        <p:spPr>
          <a:xfrm>
            <a:off x="1708276" y="3458371"/>
            <a:ext cx="300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417" name="Shape 417"/>
          <p:cNvGrpSpPr/>
          <p:nvPr/>
        </p:nvGrpSpPr>
        <p:grpSpPr>
          <a:xfrm>
            <a:off x="4472599" y="1171749"/>
            <a:ext cx="1776137" cy="1374839"/>
            <a:chOff x="4238657" y="1062230"/>
            <a:chExt cx="2511862" cy="1944335"/>
          </a:xfrm>
        </p:grpSpPr>
        <p:sp>
          <p:nvSpPr>
            <p:cNvPr id="418" name="Shape 418"/>
            <p:cNvSpPr/>
            <p:nvPr/>
          </p:nvSpPr>
          <p:spPr>
            <a:xfrm>
              <a:off x="4878475" y="1809925"/>
              <a:ext cx="106500" cy="864599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5174875" y="1809775"/>
              <a:ext cx="106500" cy="864599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1" name="Shape 421"/>
            <p:cNvSpPr txBox="1"/>
            <p:nvPr/>
          </p:nvSpPr>
          <p:spPr>
            <a:xfrm>
              <a:off x="4238657" y="1062230"/>
              <a:ext cx="2032199" cy="54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200"/>
                <a:t>Fully-connected layers</a:t>
              </a:r>
            </a:p>
          </p:txBody>
        </p:sp>
        <p:sp>
          <p:nvSpPr>
            <p:cNvPr id="422" name="Shape 422"/>
            <p:cNvSpPr/>
            <p:nvPr/>
          </p:nvSpPr>
          <p:spPr>
            <a:xfrm>
              <a:off x="5952125" y="1832425"/>
              <a:ext cx="106500" cy="901199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3" name="Shape 423"/>
            <p:cNvSpPr txBox="1"/>
            <p:nvPr/>
          </p:nvSpPr>
          <p:spPr>
            <a:xfrm>
              <a:off x="5179119" y="2612966"/>
              <a:ext cx="157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200"/>
                <a:t>Class scores</a:t>
              </a:r>
            </a:p>
          </p:txBody>
        </p:sp>
        <p:cxnSp>
          <p:nvCxnSpPr>
            <p:cNvPr id="424" name="Shape 424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  <p:grpSp>
        <p:nvGrpSpPr>
          <p:cNvPr id="425" name="Shape 425"/>
          <p:cNvGrpSpPr/>
          <p:nvPr/>
        </p:nvGrpSpPr>
        <p:grpSpPr>
          <a:xfrm>
            <a:off x="4472599" y="2932925"/>
            <a:ext cx="2030693" cy="1374839"/>
            <a:chOff x="4238657" y="1062230"/>
            <a:chExt cx="2871861" cy="1944335"/>
          </a:xfrm>
        </p:grpSpPr>
        <p:sp>
          <p:nvSpPr>
            <p:cNvPr id="426" name="Shape 426"/>
            <p:cNvSpPr/>
            <p:nvPr/>
          </p:nvSpPr>
          <p:spPr>
            <a:xfrm>
              <a:off x="4878475" y="1809925"/>
              <a:ext cx="106500" cy="864599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5174875" y="1809775"/>
              <a:ext cx="106500" cy="864599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9" name="Shape 429"/>
            <p:cNvSpPr txBox="1"/>
            <p:nvPr/>
          </p:nvSpPr>
          <p:spPr>
            <a:xfrm>
              <a:off x="4238657" y="1062230"/>
              <a:ext cx="2032199" cy="54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200"/>
                <a:t>Fully-connected layers</a:t>
              </a:r>
            </a:p>
          </p:txBody>
        </p:sp>
        <p:sp>
          <p:nvSpPr>
            <p:cNvPr id="430" name="Shape 430"/>
            <p:cNvSpPr/>
            <p:nvPr/>
          </p:nvSpPr>
          <p:spPr>
            <a:xfrm>
              <a:off x="5956625" y="2041258"/>
              <a:ext cx="1065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1" name="Shape 431"/>
            <p:cNvSpPr txBox="1"/>
            <p:nvPr/>
          </p:nvSpPr>
          <p:spPr>
            <a:xfrm>
              <a:off x="5179118" y="2612966"/>
              <a:ext cx="193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l">
                <a:spcBef>
                  <a:spcPts val="0"/>
                </a:spcBef>
                <a:buNone/>
              </a:pPr>
              <a:r>
                <a:rPr lang="en" sz="1200"/>
                <a:t>Box coordinates</a:t>
              </a:r>
            </a:p>
          </p:txBody>
        </p:sp>
        <p:cxnSp>
          <p:nvCxnSpPr>
            <p:cNvPr id="432" name="Shape 432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  <p:cxnSp>
        <p:nvCxnSpPr>
          <p:cNvPr id="433" name="Shape 433"/>
          <p:cNvCxnSpPr>
            <a:stCxn id="412" idx="5"/>
            <a:endCxn id="418" idx="1"/>
          </p:cNvCxnSpPr>
          <p:nvPr/>
        </p:nvCxnSpPr>
        <p:spPr>
          <a:xfrm flipH="1" rot="10800000">
            <a:off x="3942924" y="2006073"/>
            <a:ext cx="982200" cy="1400400"/>
          </a:xfrm>
          <a:prstGeom prst="curvedConnector3">
            <a:avLst>
              <a:gd fmla="val 49994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34" name="Shape 434"/>
          <p:cNvCxnSpPr>
            <a:stCxn id="412" idx="5"/>
            <a:endCxn id="426" idx="1"/>
          </p:cNvCxnSpPr>
          <p:nvPr/>
        </p:nvCxnSpPr>
        <p:spPr>
          <a:xfrm>
            <a:off x="3942924" y="3406473"/>
            <a:ext cx="982200" cy="360900"/>
          </a:xfrm>
          <a:prstGeom prst="curvedConnector3">
            <a:avLst>
              <a:gd fmla="val 49994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35" name="Shape 435"/>
          <p:cNvSpPr txBox="1"/>
          <p:nvPr/>
        </p:nvSpPr>
        <p:spPr>
          <a:xfrm>
            <a:off x="6589550" y="3521427"/>
            <a:ext cx="2303699" cy="9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K x 4 numbers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(one box per object)</a:t>
            </a:r>
          </a:p>
        </p:txBody>
      </p:sp>
      <p:cxnSp>
        <p:nvCxnSpPr>
          <p:cNvPr id="436" name="Shape 436"/>
          <p:cNvCxnSpPr/>
          <p:nvPr/>
        </p:nvCxnSpPr>
        <p:spPr>
          <a:xfrm>
            <a:off x="2726400" y="3501324"/>
            <a:ext cx="326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6" name="Shape 46"/>
          <p:cNvSpPr txBox="1"/>
          <p:nvPr/>
        </p:nvSpPr>
        <p:spPr>
          <a:xfrm>
            <a:off x="216900" y="265000"/>
            <a:ext cx="8927099" cy="3854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Administrative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>
                <a:solidFill>
                  <a:schemeClr val="dk1"/>
                </a:solidFill>
              </a:rPr>
              <a:t>Project Proposals were due on Saturday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Homework 2 due Friday 2/5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Homework 1 grades out this week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Midterm will be in-class on Wednesday 2/10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42" name="Shape 442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Aside: Human Pose Estimation</a:t>
            </a:r>
          </a:p>
        </p:txBody>
      </p:sp>
      <p:sp>
        <p:nvSpPr>
          <p:cNvPr id="443" name="Shape 443"/>
          <p:cNvSpPr txBox="1"/>
          <p:nvPr/>
        </p:nvSpPr>
        <p:spPr>
          <a:xfrm>
            <a:off x="487250" y="923625"/>
            <a:ext cx="3245399" cy="2978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/>
              <a:t>Represent a person by K joints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Regress (x, y) for each joint from last fully-connected layer of AlexNet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lvl="0">
              <a:spcBef>
                <a:spcPts val="0"/>
              </a:spcBef>
              <a:buNone/>
            </a:pPr>
            <a:r>
              <a:rPr lang="en" sz="1600"/>
              <a:t>(Details: Normalized coordinates, iterative refinement)</a:t>
            </a:r>
          </a:p>
        </p:txBody>
      </p:sp>
      <p:grpSp>
        <p:nvGrpSpPr>
          <p:cNvPr id="444" name="Shape 444"/>
          <p:cNvGrpSpPr/>
          <p:nvPr/>
        </p:nvGrpSpPr>
        <p:grpSpPr>
          <a:xfrm>
            <a:off x="3762450" y="739050"/>
            <a:ext cx="4727873" cy="1722400"/>
            <a:chOff x="3762450" y="739050"/>
            <a:chExt cx="4727873" cy="1722400"/>
          </a:xfrm>
        </p:grpSpPr>
        <p:pic>
          <p:nvPicPr>
            <p:cNvPr id="445" name="Shape 445"/>
            <p:cNvPicPr preferRelativeResize="0"/>
            <p:nvPr/>
          </p:nvPicPr>
          <p:blipFill rotWithShape="1">
            <a:blip r:embed="rId3">
              <a:alphaModFix/>
            </a:blip>
            <a:srcRect b="0" l="0" r="0" t="4058"/>
            <a:stretch/>
          </p:blipFill>
          <p:spPr>
            <a:xfrm>
              <a:off x="3762450" y="825500"/>
              <a:ext cx="4727873" cy="1635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6" name="Shape 446"/>
            <p:cNvSpPr/>
            <p:nvPr/>
          </p:nvSpPr>
          <p:spPr>
            <a:xfrm>
              <a:off x="6503300" y="739050"/>
              <a:ext cx="232800" cy="239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47" name="Shape 447"/>
          <p:cNvSpPr txBox="1"/>
          <p:nvPr/>
        </p:nvSpPr>
        <p:spPr>
          <a:xfrm>
            <a:off x="13250" y="4143950"/>
            <a:ext cx="3400199" cy="477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Toshev and Szegedy, “DeepPose: Human Pose Estimation via Deep Neural Networks”, CVPR 2014</a:t>
            </a:r>
          </a:p>
        </p:txBody>
      </p:sp>
      <p:pic>
        <p:nvPicPr>
          <p:cNvPr id="448" name="Shape 4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1121" y="2408249"/>
            <a:ext cx="2991649" cy="203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54" name="Shape 454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Localization as Regression</a:t>
            </a:r>
          </a:p>
        </p:txBody>
      </p:sp>
      <p:sp>
        <p:nvSpPr>
          <p:cNvPr id="455" name="Shape 455"/>
          <p:cNvSpPr txBox="1"/>
          <p:nvPr/>
        </p:nvSpPr>
        <p:spPr>
          <a:xfrm>
            <a:off x="507075" y="1734300"/>
            <a:ext cx="7701900" cy="18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Very simple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Think if you can use this for projects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61" name="Shape 461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Idea #2: Sliding Window</a:t>
            </a:r>
          </a:p>
        </p:txBody>
      </p:sp>
      <p:sp>
        <p:nvSpPr>
          <p:cNvPr id="462" name="Shape 462"/>
          <p:cNvSpPr txBox="1"/>
          <p:nvPr/>
        </p:nvSpPr>
        <p:spPr>
          <a:xfrm>
            <a:off x="2303850" y="898650"/>
            <a:ext cx="3777299" cy="3378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Run classification + regression network at multiple locations on a high-resolution image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Convert fully-connected layers into convolutional layers for efficient computation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Combine classifier and </a:t>
            </a:r>
            <a:br>
              <a:rPr lang="en"/>
            </a:br>
            <a:r>
              <a:rPr lang="en"/>
              <a:t>regressor predictions across all scales for final prediction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68" name="Shape 468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Sliding Window: Overfeat</a:t>
            </a:r>
          </a:p>
        </p:txBody>
      </p:sp>
      <p:pic>
        <p:nvPicPr>
          <p:cNvPr id="469" name="Shape 469"/>
          <p:cNvPicPr preferRelativeResize="0"/>
          <p:nvPr/>
        </p:nvPicPr>
        <p:blipFill rotWithShape="1">
          <a:blip r:embed="rId3">
            <a:alphaModFix/>
          </a:blip>
          <a:srcRect b="0" l="0" r="10193" t="0"/>
          <a:stretch/>
        </p:blipFill>
        <p:spPr>
          <a:xfrm>
            <a:off x="660375" y="1907750"/>
            <a:ext cx="1342498" cy="1240298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Shape 470"/>
          <p:cNvSpPr txBox="1"/>
          <p:nvPr/>
        </p:nvSpPr>
        <p:spPr>
          <a:xfrm>
            <a:off x="543525" y="32298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Image: </a:t>
            </a:r>
            <a:br>
              <a:rPr lang="en"/>
            </a:br>
            <a:r>
              <a:rPr lang="en"/>
              <a:t>3 x 221 x 221</a:t>
            </a:r>
          </a:p>
        </p:txBody>
      </p:sp>
      <p:sp>
        <p:nvSpPr>
          <p:cNvPr id="471" name="Shape 471"/>
          <p:cNvSpPr/>
          <p:nvPr/>
        </p:nvSpPr>
        <p:spPr>
          <a:xfrm rot="5400000">
            <a:off x="2070049" y="2168950"/>
            <a:ext cx="1050900" cy="717899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2" name="Shape 472"/>
          <p:cNvSpPr txBox="1"/>
          <p:nvPr/>
        </p:nvSpPr>
        <p:spPr>
          <a:xfrm>
            <a:off x="1807400" y="1389050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Convolution </a:t>
            </a:r>
            <a:br>
              <a:rPr lang="en"/>
            </a:br>
            <a:r>
              <a:rPr lang="en"/>
              <a:t>+ pooling</a:t>
            </a:r>
          </a:p>
        </p:txBody>
      </p:sp>
      <p:sp>
        <p:nvSpPr>
          <p:cNvPr id="473" name="Shape 473"/>
          <p:cNvSpPr/>
          <p:nvPr/>
        </p:nvSpPr>
        <p:spPr>
          <a:xfrm>
            <a:off x="3188125" y="2374950"/>
            <a:ext cx="863700" cy="393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4" name="Shape 474"/>
          <p:cNvSpPr txBox="1"/>
          <p:nvPr/>
        </p:nvSpPr>
        <p:spPr>
          <a:xfrm>
            <a:off x="2948725" y="2987050"/>
            <a:ext cx="1342499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Feature map: </a:t>
            </a:r>
            <a:br>
              <a:rPr lang="en"/>
            </a:br>
            <a:r>
              <a:rPr lang="en"/>
              <a:t>1024 x 5 x 5</a:t>
            </a:r>
          </a:p>
        </p:txBody>
      </p:sp>
      <p:sp>
        <p:nvSpPr>
          <p:cNvPr id="475" name="Shape 475"/>
          <p:cNvSpPr/>
          <p:nvPr/>
        </p:nvSpPr>
        <p:spPr>
          <a:xfrm>
            <a:off x="5096475" y="979025"/>
            <a:ext cx="106500" cy="12401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6" name="Shape 476"/>
          <p:cNvSpPr/>
          <p:nvPr/>
        </p:nvSpPr>
        <p:spPr>
          <a:xfrm>
            <a:off x="6003675" y="979025"/>
            <a:ext cx="106500" cy="12401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7" name="Shape 477"/>
          <p:cNvSpPr/>
          <p:nvPr/>
        </p:nvSpPr>
        <p:spPr>
          <a:xfrm>
            <a:off x="6971725" y="1148525"/>
            <a:ext cx="106500" cy="9011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8" name="Shape 478"/>
          <p:cNvSpPr/>
          <p:nvPr/>
        </p:nvSpPr>
        <p:spPr>
          <a:xfrm>
            <a:off x="5096475" y="2780650"/>
            <a:ext cx="106500" cy="12401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9" name="Shape 479"/>
          <p:cNvSpPr/>
          <p:nvPr/>
        </p:nvSpPr>
        <p:spPr>
          <a:xfrm>
            <a:off x="6003675" y="3032650"/>
            <a:ext cx="106500" cy="6302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0" name="Shape 480"/>
          <p:cNvSpPr txBox="1"/>
          <p:nvPr/>
        </p:nvSpPr>
        <p:spPr>
          <a:xfrm>
            <a:off x="4768825" y="4122550"/>
            <a:ext cx="7310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4096</a:t>
            </a:r>
          </a:p>
        </p:txBody>
      </p:sp>
      <p:sp>
        <p:nvSpPr>
          <p:cNvPr id="481" name="Shape 481"/>
          <p:cNvSpPr txBox="1"/>
          <p:nvPr/>
        </p:nvSpPr>
        <p:spPr>
          <a:xfrm>
            <a:off x="5682575" y="4046350"/>
            <a:ext cx="7310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1024</a:t>
            </a:r>
          </a:p>
        </p:txBody>
      </p:sp>
      <p:sp>
        <p:nvSpPr>
          <p:cNvPr id="482" name="Shape 482"/>
          <p:cNvSpPr txBox="1"/>
          <p:nvPr/>
        </p:nvSpPr>
        <p:spPr>
          <a:xfrm>
            <a:off x="6596325" y="3956850"/>
            <a:ext cx="1067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Boxes:</a:t>
            </a:r>
            <a:br>
              <a:rPr lang="en"/>
            </a:br>
            <a:r>
              <a:rPr lang="en"/>
              <a:t>1000 x 4</a:t>
            </a:r>
          </a:p>
        </p:txBody>
      </p:sp>
      <p:sp>
        <p:nvSpPr>
          <p:cNvPr id="483" name="Shape 483"/>
          <p:cNvSpPr txBox="1"/>
          <p:nvPr/>
        </p:nvSpPr>
        <p:spPr>
          <a:xfrm>
            <a:off x="4784175" y="533925"/>
            <a:ext cx="7310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4096</a:t>
            </a:r>
          </a:p>
        </p:txBody>
      </p:sp>
      <p:sp>
        <p:nvSpPr>
          <p:cNvPr id="484" name="Shape 484"/>
          <p:cNvSpPr txBox="1"/>
          <p:nvPr/>
        </p:nvSpPr>
        <p:spPr>
          <a:xfrm>
            <a:off x="5691375" y="533925"/>
            <a:ext cx="7310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4096</a:t>
            </a:r>
          </a:p>
        </p:txBody>
      </p:sp>
      <p:sp>
        <p:nvSpPr>
          <p:cNvPr id="485" name="Shape 485"/>
          <p:cNvSpPr txBox="1"/>
          <p:nvPr/>
        </p:nvSpPr>
        <p:spPr>
          <a:xfrm>
            <a:off x="6475375" y="457725"/>
            <a:ext cx="12515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Class scores: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1000</a:t>
            </a:r>
          </a:p>
        </p:txBody>
      </p:sp>
      <p:cxnSp>
        <p:nvCxnSpPr>
          <p:cNvPr id="486" name="Shape 486"/>
          <p:cNvCxnSpPr/>
          <p:nvPr/>
        </p:nvCxnSpPr>
        <p:spPr>
          <a:xfrm flipH="1" rot="10800000">
            <a:off x="4204700" y="1563649"/>
            <a:ext cx="764700" cy="911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87" name="Shape 487"/>
          <p:cNvCxnSpPr/>
          <p:nvPr/>
        </p:nvCxnSpPr>
        <p:spPr>
          <a:xfrm>
            <a:off x="4191400" y="2621050"/>
            <a:ext cx="764700" cy="897899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88" name="Shape 488"/>
          <p:cNvCxnSpPr/>
          <p:nvPr/>
        </p:nvCxnSpPr>
        <p:spPr>
          <a:xfrm>
            <a:off x="5337225" y="1591175"/>
            <a:ext cx="532199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89" name="Shape 489"/>
          <p:cNvCxnSpPr/>
          <p:nvPr/>
        </p:nvCxnSpPr>
        <p:spPr>
          <a:xfrm>
            <a:off x="6320900" y="1563600"/>
            <a:ext cx="532199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90" name="Shape 490"/>
          <p:cNvCxnSpPr/>
          <p:nvPr/>
        </p:nvCxnSpPr>
        <p:spPr>
          <a:xfrm>
            <a:off x="5367650" y="3360200"/>
            <a:ext cx="532199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91" name="Shape 491"/>
          <p:cNvCxnSpPr/>
          <p:nvPr/>
        </p:nvCxnSpPr>
        <p:spPr>
          <a:xfrm>
            <a:off x="6277125" y="3360200"/>
            <a:ext cx="532199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92" name="Shape 492"/>
          <p:cNvSpPr txBox="1"/>
          <p:nvPr/>
        </p:nvSpPr>
        <p:spPr>
          <a:xfrm>
            <a:off x="7676075" y="1297675"/>
            <a:ext cx="863700" cy="571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Softmax</a:t>
            </a:r>
            <a:br>
              <a:rPr lang="en"/>
            </a:br>
            <a:r>
              <a:rPr lang="en"/>
              <a:t>loss</a:t>
            </a:r>
          </a:p>
        </p:txBody>
      </p:sp>
      <p:sp>
        <p:nvSpPr>
          <p:cNvPr id="493" name="Shape 493"/>
          <p:cNvSpPr txBox="1"/>
          <p:nvPr/>
        </p:nvSpPr>
        <p:spPr>
          <a:xfrm>
            <a:off x="7676075" y="3137450"/>
            <a:ext cx="977699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Euclidean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loss</a:t>
            </a:r>
          </a:p>
        </p:txBody>
      </p:sp>
      <p:sp>
        <p:nvSpPr>
          <p:cNvPr id="494" name="Shape 494"/>
          <p:cNvSpPr/>
          <p:nvPr/>
        </p:nvSpPr>
        <p:spPr>
          <a:xfrm>
            <a:off x="6976275" y="2908175"/>
            <a:ext cx="307499" cy="9011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5" name="Shape 495"/>
          <p:cNvSpPr txBox="1"/>
          <p:nvPr/>
        </p:nvSpPr>
        <p:spPr>
          <a:xfrm>
            <a:off x="266800" y="700250"/>
            <a:ext cx="2205299" cy="48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Winner of ILSVRC 2013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localization challenge</a:t>
            </a:r>
          </a:p>
        </p:txBody>
      </p:sp>
      <p:sp>
        <p:nvSpPr>
          <p:cNvPr id="496" name="Shape 496"/>
          <p:cNvSpPr txBox="1"/>
          <p:nvPr/>
        </p:nvSpPr>
        <p:spPr>
          <a:xfrm>
            <a:off x="4451899" y="2688550"/>
            <a:ext cx="483900" cy="344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497" name="Shape 497"/>
          <p:cNvSpPr txBox="1"/>
          <p:nvPr/>
        </p:nvSpPr>
        <p:spPr>
          <a:xfrm>
            <a:off x="5361374" y="2948100"/>
            <a:ext cx="483900" cy="344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498" name="Shape 498"/>
          <p:cNvSpPr txBox="1"/>
          <p:nvPr/>
        </p:nvSpPr>
        <p:spPr>
          <a:xfrm>
            <a:off x="6301274" y="2972798"/>
            <a:ext cx="483900" cy="344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499" name="Shape 499"/>
          <p:cNvSpPr txBox="1"/>
          <p:nvPr/>
        </p:nvSpPr>
        <p:spPr>
          <a:xfrm>
            <a:off x="5337224" y="1148525"/>
            <a:ext cx="483900" cy="344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500" name="Shape 500"/>
          <p:cNvSpPr txBox="1"/>
          <p:nvPr/>
        </p:nvSpPr>
        <p:spPr>
          <a:xfrm>
            <a:off x="6298999" y="1148525"/>
            <a:ext cx="483900" cy="344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501" name="Shape 501"/>
          <p:cNvSpPr txBox="1"/>
          <p:nvPr/>
        </p:nvSpPr>
        <p:spPr>
          <a:xfrm>
            <a:off x="4451899" y="2002450"/>
            <a:ext cx="483900" cy="344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502" name="Shape 502"/>
          <p:cNvSpPr txBox="1"/>
          <p:nvPr/>
        </p:nvSpPr>
        <p:spPr>
          <a:xfrm>
            <a:off x="38200" y="4221050"/>
            <a:ext cx="3841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Sermanet et al, “Integrated Recognition, Localization and Detection using Convolutional Networks”, ICLR 2014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/>
        </p:nvSpPr>
        <p:spPr>
          <a:xfrm>
            <a:off x="660150" y="1902850"/>
            <a:ext cx="1342499" cy="1240199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8" name="Shape 50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09" name="Shape 509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Sliding Window: Overfeat</a:t>
            </a:r>
          </a:p>
        </p:txBody>
      </p:sp>
      <p:sp>
        <p:nvSpPr>
          <p:cNvPr id="510" name="Shape 510"/>
          <p:cNvSpPr txBox="1"/>
          <p:nvPr/>
        </p:nvSpPr>
        <p:spPr>
          <a:xfrm>
            <a:off x="543525" y="32298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Network input: </a:t>
            </a:r>
            <a:br>
              <a:rPr lang="en"/>
            </a:br>
            <a:r>
              <a:rPr lang="en"/>
              <a:t>3 x 221 x 221</a:t>
            </a:r>
          </a:p>
        </p:txBody>
      </p:sp>
      <p:pic>
        <p:nvPicPr>
          <p:cNvPr id="511" name="Shape 511"/>
          <p:cNvPicPr preferRelativeResize="0"/>
          <p:nvPr/>
        </p:nvPicPr>
        <p:blipFill rotWithShape="1">
          <a:blip r:embed="rId3">
            <a:alphaModFix/>
          </a:blip>
          <a:srcRect b="0" l="0" r="10193" t="0"/>
          <a:stretch/>
        </p:blipFill>
        <p:spPr>
          <a:xfrm>
            <a:off x="3142000" y="1693287"/>
            <a:ext cx="1796048" cy="165932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Shape 512"/>
          <p:cNvSpPr txBox="1"/>
          <p:nvPr/>
        </p:nvSpPr>
        <p:spPr>
          <a:xfrm>
            <a:off x="3251925" y="34221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Larger image:</a:t>
            </a:r>
            <a:br>
              <a:rPr lang="en"/>
            </a:br>
            <a:r>
              <a:rPr lang="en"/>
              <a:t>3 x 257 x 257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/>
          <p:nvPr/>
        </p:nvSpPr>
        <p:spPr>
          <a:xfrm>
            <a:off x="660150" y="1902850"/>
            <a:ext cx="1342499" cy="1240199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8" name="Shape 51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19" name="Shape 519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Sliding Window: Overfeat</a:t>
            </a:r>
          </a:p>
        </p:txBody>
      </p:sp>
      <p:sp>
        <p:nvSpPr>
          <p:cNvPr id="520" name="Shape 520"/>
          <p:cNvSpPr txBox="1"/>
          <p:nvPr/>
        </p:nvSpPr>
        <p:spPr>
          <a:xfrm>
            <a:off x="543525" y="32298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Network input: </a:t>
            </a:r>
            <a:br>
              <a:rPr lang="en"/>
            </a:br>
            <a:r>
              <a:rPr lang="en"/>
              <a:t>3 x 221 x 221</a:t>
            </a:r>
          </a:p>
        </p:txBody>
      </p:sp>
      <p:pic>
        <p:nvPicPr>
          <p:cNvPr id="521" name="Shape 521"/>
          <p:cNvPicPr preferRelativeResize="0"/>
          <p:nvPr/>
        </p:nvPicPr>
        <p:blipFill rotWithShape="1">
          <a:blip r:embed="rId3">
            <a:alphaModFix/>
          </a:blip>
          <a:srcRect b="0" l="0" r="10193" t="0"/>
          <a:stretch/>
        </p:blipFill>
        <p:spPr>
          <a:xfrm>
            <a:off x="3142000" y="1693287"/>
            <a:ext cx="1796048" cy="1659325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Shape 522"/>
          <p:cNvSpPr/>
          <p:nvPr/>
        </p:nvSpPr>
        <p:spPr>
          <a:xfrm>
            <a:off x="3142000" y="1693300"/>
            <a:ext cx="1342499" cy="1240199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3" name="Shape 523"/>
          <p:cNvSpPr/>
          <p:nvPr/>
        </p:nvSpPr>
        <p:spPr>
          <a:xfrm>
            <a:off x="3752475" y="1759750"/>
            <a:ext cx="977699" cy="1383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4" name="Shape 524"/>
          <p:cNvSpPr txBox="1"/>
          <p:nvPr/>
        </p:nvSpPr>
        <p:spPr>
          <a:xfrm>
            <a:off x="3251925" y="34221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Larger image:</a:t>
            </a:r>
            <a:br>
              <a:rPr lang="en"/>
            </a:br>
            <a:r>
              <a:rPr lang="en"/>
              <a:t>3 x 257 x 257</a:t>
            </a:r>
          </a:p>
        </p:txBody>
      </p:sp>
      <p:graphicFrame>
        <p:nvGraphicFramePr>
          <p:cNvPr id="525" name="Shape 525"/>
          <p:cNvGraphicFramePr/>
          <p:nvPr/>
        </p:nvGraphicFramePr>
        <p:xfrm>
          <a:off x="6432225" y="188306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{A2A2E81E-B659-4712-BF34-06060A936EB1}</a:tableStyleId>
              </a:tblPr>
              <a:tblGrid>
                <a:gridCol w="646600"/>
                <a:gridCol w="646600"/>
              </a:tblGrid>
              <a:tr h="66995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0.5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609825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526" name="Shape 526"/>
          <p:cNvSpPr txBox="1"/>
          <p:nvPr/>
        </p:nvSpPr>
        <p:spPr>
          <a:xfrm>
            <a:off x="6084625" y="3415475"/>
            <a:ext cx="1988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Classification scores: P(cat)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/>
          <p:nvPr/>
        </p:nvSpPr>
        <p:spPr>
          <a:xfrm>
            <a:off x="660150" y="1902850"/>
            <a:ext cx="1342499" cy="1240199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2" name="Shape 532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33" name="Shape 533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Sliding Window: Overfeat</a:t>
            </a:r>
          </a:p>
        </p:txBody>
      </p:sp>
      <p:sp>
        <p:nvSpPr>
          <p:cNvPr id="534" name="Shape 534"/>
          <p:cNvSpPr txBox="1"/>
          <p:nvPr/>
        </p:nvSpPr>
        <p:spPr>
          <a:xfrm>
            <a:off x="543525" y="32298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Network input: </a:t>
            </a:r>
            <a:br>
              <a:rPr lang="en"/>
            </a:br>
            <a:r>
              <a:rPr lang="en"/>
              <a:t>3 x 221 x 221</a:t>
            </a:r>
          </a:p>
        </p:txBody>
      </p:sp>
      <p:pic>
        <p:nvPicPr>
          <p:cNvPr id="535" name="Shape 535"/>
          <p:cNvPicPr preferRelativeResize="0"/>
          <p:nvPr/>
        </p:nvPicPr>
        <p:blipFill rotWithShape="1">
          <a:blip r:embed="rId3">
            <a:alphaModFix/>
          </a:blip>
          <a:srcRect b="0" l="0" r="10193" t="0"/>
          <a:stretch/>
        </p:blipFill>
        <p:spPr>
          <a:xfrm>
            <a:off x="3142000" y="1693287"/>
            <a:ext cx="1796048" cy="165932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Shape 536"/>
          <p:cNvSpPr/>
          <p:nvPr/>
        </p:nvSpPr>
        <p:spPr>
          <a:xfrm>
            <a:off x="3728600" y="1779550"/>
            <a:ext cx="977699" cy="14501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537" name="Shape 537"/>
          <p:cNvGraphicFramePr/>
          <p:nvPr/>
        </p:nvGraphicFramePr>
        <p:xfrm>
          <a:off x="6432225" y="188306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{A2A2E81E-B659-4712-BF34-06060A936EB1}</a:tableStyleId>
              </a:tblPr>
              <a:tblGrid>
                <a:gridCol w="646600"/>
                <a:gridCol w="646600"/>
              </a:tblGrid>
              <a:tr h="6699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0.5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0.75</a:t>
                      </a:r>
                    </a:p>
                  </a:txBody>
                  <a:tcPr marT="91425" marB="91425" marR="91425" marL="91425" anchor="ctr"/>
                </a:tc>
              </a:tr>
              <a:tr h="6098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538" name="Shape 538"/>
          <p:cNvSpPr txBox="1"/>
          <p:nvPr/>
        </p:nvSpPr>
        <p:spPr>
          <a:xfrm>
            <a:off x="6084625" y="3415475"/>
            <a:ext cx="1988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Classification scores: P(cat)</a:t>
            </a:r>
          </a:p>
        </p:txBody>
      </p:sp>
      <p:sp>
        <p:nvSpPr>
          <p:cNvPr id="539" name="Shape 539"/>
          <p:cNvSpPr txBox="1"/>
          <p:nvPr/>
        </p:nvSpPr>
        <p:spPr>
          <a:xfrm>
            <a:off x="3251925" y="34221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Larger image:</a:t>
            </a:r>
            <a:br>
              <a:rPr lang="en"/>
            </a:br>
            <a:r>
              <a:rPr lang="en"/>
              <a:t>3 x 257 x 257</a:t>
            </a:r>
          </a:p>
        </p:txBody>
      </p:sp>
      <p:sp>
        <p:nvSpPr>
          <p:cNvPr id="540" name="Shape 540"/>
          <p:cNvSpPr/>
          <p:nvPr/>
        </p:nvSpPr>
        <p:spPr>
          <a:xfrm>
            <a:off x="3595550" y="1693300"/>
            <a:ext cx="1342499" cy="1240199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/>
        </p:nvSpPr>
        <p:spPr>
          <a:xfrm>
            <a:off x="660150" y="1902850"/>
            <a:ext cx="1342499" cy="1240199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6" name="Shape 546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47" name="Shape 547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Sliding Window: Overfeat</a:t>
            </a:r>
          </a:p>
        </p:txBody>
      </p:sp>
      <p:sp>
        <p:nvSpPr>
          <p:cNvPr id="548" name="Shape 548"/>
          <p:cNvSpPr txBox="1"/>
          <p:nvPr/>
        </p:nvSpPr>
        <p:spPr>
          <a:xfrm>
            <a:off x="543525" y="32298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Network input: </a:t>
            </a:r>
            <a:br>
              <a:rPr lang="en"/>
            </a:br>
            <a:r>
              <a:rPr lang="en"/>
              <a:t>3 x 221 x 221</a:t>
            </a:r>
          </a:p>
        </p:txBody>
      </p:sp>
      <p:pic>
        <p:nvPicPr>
          <p:cNvPr id="549" name="Shape 549"/>
          <p:cNvPicPr preferRelativeResize="0"/>
          <p:nvPr/>
        </p:nvPicPr>
        <p:blipFill rotWithShape="1">
          <a:blip r:embed="rId3">
            <a:alphaModFix/>
          </a:blip>
          <a:srcRect b="0" l="0" r="10193" t="0"/>
          <a:stretch/>
        </p:blipFill>
        <p:spPr>
          <a:xfrm>
            <a:off x="3142000" y="1693287"/>
            <a:ext cx="1796048" cy="1659325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Shape 550"/>
          <p:cNvSpPr/>
          <p:nvPr/>
        </p:nvSpPr>
        <p:spPr>
          <a:xfrm>
            <a:off x="3142000" y="2112425"/>
            <a:ext cx="1342499" cy="1240199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1" name="Shape 551"/>
          <p:cNvSpPr/>
          <p:nvPr/>
        </p:nvSpPr>
        <p:spPr>
          <a:xfrm>
            <a:off x="3672650" y="1902850"/>
            <a:ext cx="1215299" cy="1383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552" name="Shape 552"/>
          <p:cNvGraphicFramePr/>
          <p:nvPr/>
        </p:nvGraphicFramePr>
        <p:xfrm>
          <a:off x="6432225" y="188306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{A2A2E81E-B659-4712-BF34-06060A936EB1}</a:tableStyleId>
              </a:tblPr>
              <a:tblGrid>
                <a:gridCol w="646600"/>
                <a:gridCol w="646600"/>
              </a:tblGrid>
              <a:tr h="6699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0.5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0.75</a:t>
                      </a:r>
                    </a:p>
                  </a:txBody>
                  <a:tcPr marT="91425" marB="91425" marR="91425" marL="91425" anchor="ctr"/>
                </a:tc>
              </a:tr>
              <a:tr h="6098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0.6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553" name="Shape 553"/>
          <p:cNvSpPr txBox="1"/>
          <p:nvPr/>
        </p:nvSpPr>
        <p:spPr>
          <a:xfrm>
            <a:off x="6084625" y="3415475"/>
            <a:ext cx="1988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Classification scores: P(cat)</a:t>
            </a:r>
          </a:p>
        </p:txBody>
      </p:sp>
      <p:sp>
        <p:nvSpPr>
          <p:cNvPr id="554" name="Shape 554"/>
          <p:cNvSpPr txBox="1"/>
          <p:nvPr/>
        </p:nvSpPr>
        <p:spPr>
          <a:xfrm>
            <a:off x="3251925" y="34221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Larger image:</a:t>
            </a:r>
            <a:br>
              <a:rPr lang="en"/>
            </a:br>
            <a:r>
              <a:rPr lang="en"/>
              <a:t>3 x 257 x 257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/>
          <p:nvPr/>
        </p:nvSpPr>
        <p:spPr>
          <a:xfrm>
            <a:off x="660150" y="1902850"/>
            <a:ext cx="1342499" cy="1240199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0" name="Shape 56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61" name="Shape 561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Sliding Window: Overfeat</a:t>
            </a:r>
          </a:p>
        </p:txBody>
      </p:sp>
      <p:sp>
        <p:nvSpPr>
          <p:cNvPr id="562" name="Shape 562"/>
          <p:cNvSpPr txBox="1"/>
          <p:nvPr/>
        </p:nvSpPr>
        <p:spPr>
          <a:xfrm>
            <a:off x="543525" y="32298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Network input: </a:t>
            </a:r>
            <a:br>
              <a:rPr lang="en"/>
            </a:br>
            <a:r>
              <a:rPr lang="en"/>
              <a:t>3 x 221 x 221</a:t>
            </a:r>
          </a:p>
        </p:txBody>
      </p:sp>
      <p:pic>
        <p:nvPicPr>
          <p:cNvPr id="563" name="Shape 563"/>
          <p:cNvPicPr preferRelativeResize="0"/>
          <p:nvPr/>
        </p:nvPicPr>
        <p:blipFill rotWithShape="1">
          <a:blip r:embed="rId3">
            <a:alphaModFix/>
          </a:blip>
          <a:srcRect b="0" l="0" r="10193" t="0"/>
          <a:stretch/>
        </p:blipFill>
        <p:spPr>
          <a:xfrm>
            <a:off x="3142000" y="1693287"/>
            <a:ext cx="1796048" cy="165932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Shape 564"/>
          <p:cNvSpPr/>
          <p:nvPr/>
        </p:nvSpPr>
        <p:spPr>
          <a:xfrm>
            <a:off x="3639425" y="1969325"/>
            <a:ext cx="977699" cy="1383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565" name="Shape 565"/>
          <p:cNvGraphicFramePr/>
          <p:nvPr/>
        </p:nvGraphicFramePr>
        <p:xfrm>
          <a:off x="6432225" y="188306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{A2A2E81E-B659-4712-BF34-06060A936EB1}</a:tableStyleId>
              </a:tblPr>
              <a:tblGrid>
                <a:gridCol w="646600"/>
                <a:gridCol w="646600"/>
              </a:tblGrid>
              <a:tr h="6699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0.5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0.75</a:t>
                      </a:r>
                    </a:p>
                  </a:txBody>
                  <a:tcPr marT="91425" marB="91425" marR="91425" marL="91425" anchor="ctr"/>
                </a:tc>
              </a:tr>
              <a:tr h="6098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0.6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0.8</a:t>
                      </a: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566" name="Shape 566"/>
          <p:cNvSpPr txBox="1"/>
          <p:nvPr/>
        </p:nvSpPr>
        <p:spPr>
          <a:xfrm>
            <a:off x="6084625" y="3415475"/>
            <a:ext cx="1988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Classification scores: P(cat)</a:t>
            </a:r>
          </a:p>
        </p:txBody>
      </p:sp>
      <p:sp>
        <p:nvSpPr>
          <p:cNvPr id="567" name="Shape 567"/>
          <p:cNvSpPr txBox="1"/>
          <p:nvPr/>
        </p:nvSpPr>
        <p:spPr>
          <a:xfrm>
            <a:off x="3251925" y="34221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Larger image:</a:t>
            </a:r>
            <a:br>
              <a:rPr lang="en"/>
            </a:br>
            <a:r>
              <a:rPr lang="en"/>
              <a:t>3 x 257 x 257</a:t>
            </a:r>
          </a:p>
        </p:txBody>
      </p:sp>
      <p:sp>
        <p:nvSpPr>
          <p:cNvPr id="568" name="Shape 568"/>
          <p:cNvSpPr/>
          <p:nvPr/>
        </p:nvSpPr>
        <p:spPr>
          <a:xfrm>
            <a:off x="3604725" y="2112425"/>
            <a:ext cx="1342499" cy="1240199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/>
          <p:nvPr/>
        </p:nvSpPr>
        <p:spPr>
          <a:xfrm>
            <a:off x="660150" y="1902850"/>
            <a:ext cx="1342499" cy="1240199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4" name="Shape 574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75" name="Shape 575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Sliding Window: Overfeat</a:t>
            </a:r>
          </a:p>
        </p:txBody>
      </p:sp>
      <p:sp>
        <p:nvSpPr>
          <p:cNvPr id="576" name="Shape 576"/>
          <p:cNvSpPr txBox="1"/>
          <p:nvPr/>
        </p:nvSpPr>
        <p:spPr>
          <a:xfrm>
            <a:off x="543525" y="32298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Network input: </a:t>
            </a:r>
            <a:br>
              <a:rPr lang="en"/>
            </a:br>
            <a:r>
              <a:rPr lang="en"/>
              <a:t>3 x 221 x 221</a:t>
            </a:r>
          </a:p>
        </p:txBody>
      </p:sp>
      <p:pic>
        <p:nvPicPr>
          <p:cNvPr id="577" name="Shape 577"/>
          <p:cNvPicPr preferRelativeResize="0"/>
          <p:nvPr/>
        </p:nvPicPr>
        <p:blipFill rotWithShape="1">
          <a:blip r:embed="rId3">
            <a:alphaModFix/>
          </a:blip>
          <a:srcRect b="0" l="0" r="10193" t="0"/>
          <a:stretch/>
        </p:blipFill>
        <p:spPr>
          <a:xfrm>
            <a:off x="3142000" y="1693287"/>
            <a:ext cx="1796048" cy="1659325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Shape 578"/>
          <p:cNvSpPr/>
          <p:nvPr/>
        </p:nvSpPr>
        <p:spPr>
          <a:xfrm>
            <a:off x="3639425" y="1969325"/>
            <a:ext cx="977699" cy="1383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579" name="Shape 579"/>
          <p:cNvGraphicFramePr/>
          <p:nvPr/>
        </p:nvGraphicFramePr>
        <p:xfrm>
          <a:off x="6432225" y="188306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{A2A2E81E-B659-4712-BF34-06060A936EB1}</a:tableStyleId>
              </a:tblPr>
              <a:tblGrid>
                <a:gridCol w="646600"/>
                <a:gridCol w="646600"/>
              </a:tblGrid>
              <a:tr h="6699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0.5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0.75</a:t>
                      </a:r>
                    </a:p>
                  </a:txBody>
                  <a:tcPr marT="91425" marB="91425" marR="91425" marL="91425" anchor="ctr"/>
                </a:tc>
              </a:tr>
              <a:tr h="6098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0.6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0.8</a:t>
                      </a: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580" name="Shape 580"/>
          <p:cNvSpPr txBox="1"/>
          <p:nvPr/>
        </p:nvSpPr>
        <p:spPr>
          <a:xfrm>
            <a:off x="6084625" y="3415475"/>
            <a:ext cx="1988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Classification scores: P(cat)</a:t>
            </a:r>
          </a:p>
        </p:txBody>
      </p:sp>
      <p:sp>
        <p:nvSpPr>
          <p:cNvPr id="581" name="Shape 581"/>
          <p:cNvSpPr txBox="1"/>
          <p:nvPr/>
        </p:nvSpPr>
        <p:spPr>
          <a:xfrm>
            <a:off x="3251925" y="34221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Larger image:</a:t>
            </a:r>
            <a:br>
              <a:rPr lang="en"/>
            </a:br>
            <a:r>
              <a:rPr lang="en"/>
              <a:t>3 x 257 x 257</a:t>
            </a:r>
          </a:p>
        </p:txBody>
      </p:sp>
      <p:sp>
        <p:nvSpPr>
          <p:cNvPr id="582" name="Shape 582"/>
          <p:cNvSpPr/>
          <p:nvPr/>
        </p:nvSpPr>
        <p:spPr>
          <a:xfrm>
            <a:off x="3672650" y="1902850"/>
            <a:ext cx="1215299" cy="1383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3" name="Shape 583"/>
          <p:cNvSpPr/>
          <p:nvPr/>
        </p:nvSpPr>
        <p:spPr>
          <a:xfrm>
            <a:off x="3728600" y="1779550"/>
            <a:ext cx="977699" cy="14501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4" name="Shape 584"/>
          <p:cNvSpPr/>
          <p:nvPr/>
        </p:nvSpPr>
        <p:spPr>
          <a:xfrm>
            <a:off x="3752475" y="1759750"/>
            <a:ext cx="977699" cy="1383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2" name="Shape 52"/>
          <p:cNvSpPr/>
          <p:nvPr/>
        </p:nvSpPr>
        <p:spPr>
          <a:xfrm>
            <a:off x="1562200" y="2239050"/>
            <a:ext cx="282299" cy="813899"/>
          </a:xfrm>
          <a:prstGeom prst="cube">
            <a:avLst>
              <a:gd fmla="val 53382" name="adj"/>
            </a:avLst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/>
          <p:nvPr/>
        </p:nvSpPr>
        <p:spPr>
          <a:xfrm>
            <a:off x="3158450" y="2504850"/>
            <a:ext cx="282299" cy="282299"/>
          </a:xfrm>
          <a:prstGeom prst="ellipse">
            <a:avLst/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4" name="Shape 54"/>
          <p:cNvCxnSpPr>
            <a:endCxn id="53" idx="2"/>
          </p:cNvCxnSpPr>
          <p:nvPr/>
        </p:nvCxnSpPr>
        <p:spPr>
          <a:xfrm flipH="1" rot="10800000">
            <a:off x="1668950" y="2645999"/>
            <a:ext cx="1489500" cy="399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5" name="Shape 55"/>
          <p:cNvCxnSpPr>
            <a:endCxn id="53" idx="2"/>
          </p:cNvCxnSpPr>
          <p:nvPr/>
        </p:nvCxnSpPr>
        <p:spPr>
          <a:xfrm>
            <a:off x="1688450" y="2408699"/>
            <a:ext cx="1470000" cy="23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6" name="Shape 56"/>
          <p:cNvCxnSpPr>
            <a:endCxn id="53" idx="2"/>
          </p:cNvCxnSpPr>
          <p:nvPr/>
        </p:nvCxnSpPr>
        <p:spPr>
          <a:xfrm>
            <a:off x="1824650" y="2259299"/>
            <a:ext cx="1333800" cy="386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7" name="Shape 57"/>
          <p:cNvCxnSpPr>
            <a:endCxn id="53" idx="2"/>
          </p:cNvCxnSpPr>
          <p:nvPr/>
        </p:nvCxnSpPr>
        <p:spPr>
          <a:xfrm flipH="1" rot="10800000">
            <a:off x="1850750" y="2645999"/>
            <a:ext cx="1307700" cy="249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8" name="Shape 58"/>
          <p:cNvSpPr txBox="1"/>
          <p:nvPr/>
        </p:nvSpPr>
        <p:spPr>
          <a:xfrm>
            <a:off x="1758300" y="35670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59" name="Shape 59"/>
          <p:cNvSpPr txBox="1"/>
          <p:nvPr/>
        </p:nvSpPr>
        <p:spPr>
          <a:xfrm>
            <a:off x="2122600" y="14938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60" name="Shape 60"/>
          <p:cNvSpPr txBox="1"/>
          <p:nvPr/>
        </p:nvSpPr>
        <p:spPr>
          <a:xfrm>
            <a:off x="1087687" y="39586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61" name="Shape 61"/>
          <p:cNvSpPr/>
          <p:nvPr/>
        </p:nvSpPr>
        <p:spPr>
          <a:xfrm>
            <a:off x="1145675" y="1267050"/>
            <a:ext cx="956400" cy="2757900"/>
          </a:xfrm>
          <a:prstGeom prst="cube">
            <a:avLst>
              <a:gd fmla="val 77711" name="adj"/>
            </a:avLst>
          </a:prstGeom>
          <a:solidFill>
            <a:srgbClr val="F4CCCC">
              <a:alpha val="5192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" name="Shape 62"/>
          <p:cNvSpPr txBox="1"/>
          <p:nvPr/>
        </p:nvSpPr>
        <p:spPr>
          <a:xfrm>
            <a:off x="177400" y="100800"/>
            <a:ext cx="6809399" cy="7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/>
              <a:t>Convolution</a:t>
            </a:r>
          </a:p>
        </p:txBody>
      </p:sp>
      <p:pic>
        <p:nvPicPr>
          <p:cNvPr id="63" name="Shape 63"/>
          <p:cNvPicPr preferRelativeResize="0"/>
          <p:nvPr/>
        </p:nvPicPr>
        <p:blipFill rotWithShape="1">
          <a:blip r:embed="rId3">
            <a:alphaModFix/>
          </a:blip>
          <a:srcRect b="50438" l="0" r="53384" t="0"/>
          <a:stretch/>
        </p:blipFill>
        <p:spPr>
          <a:xfrm>
            <a:off x="5028937" y="712750"/>
            <a:ext cx="2782824" cy="1433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64" name="Shape 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3096" y="2427716"/>
            <a:ext cx="3354500" cy="201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/>
          <p:nvPr/>
        </p:nvSpPr>
        <p:spPr>
          <a:xfrm>
            <a:off x="660150" y="1902850"/>
            <a:ext cx="1342499" cy="1240199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0" name="Shape 59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91" name="Shape 591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Sliding Window: Overfeat</a:t>
            </a:r>
          </a:p>
        </p:txBody>
      </p:sp>
      <p:sp>
        <p:nvSpPr>
          <p:cNvPr id="592" name="Shape 592"/>
          <p:cNvSpPr txBox="1"/>
          <p:nvPr/>
        </p:nvSpPr>
        <p:spPr>
          <a:xfrm>
            <a:off x="543525" y="32298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Network input: </a:t>
            </a:r>
            <a:br>
              <a:rPr lang="en"/>
            </a:br>
            <a:r>
              <a:rPr lang="en"/>
              <a:t>3 x 221 x 221</a:t>
            </a:r>
          </a:p>
        </p:txBody>
      </p:sp>
      <p:pic>
        <p:nvPicPr>
          <p:cNvPr id="593" name="Shape 593"/>
          <p:cNvPicPr preferRelativeResize="0"/>
          <p:nvPr/>
        </p:nvPicPr>
        <p:blipFill rotWithShape="1">
          <a:blip r:embed="rId3">
            <a:alphaModFix/>
          </a:blip>
          <a:srcRect b="0" l="0" r="10193" t="0"/>
          <a:stretch/>
        </p:blipFill>
        <p:spPr>
          <a:xfrm>
            <a:off x="3142000" y="1693287"/>
            <a:ext cx="1796048" cy="1659325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Shape 594"/>
          <p:cNvSpPr/>
          <p:nvPr/>
        </p:nvSpPr>
        <p:spPr>
          <a:xfrm>
            <a:off x="3652725" y="1775375"/>
            <a:ext cx="1057499" cy="15770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5" name="Shape 595"/>
          <p:cNvSpPr txBox="1"/>
          <p:nvPr/>
        </p:nvSpPr>
        <p:spPr>
          <a:xfrm>
            <a:off x="6084625" y="3415475"/>
            <a:ext cx="1988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Classification score: P(cat)</a:t>
            </a:r>
          </a:p>
        </p:txBody>
      </p:sp>
      <p:sp>
        <p:nvSpPr>
          <p:cNvPr id="596" name="Shape 596"/>
          <p:cNvSpPr txBox="1"/>
          <p:nvPr/>
        </p:nvSpPr>
        <p:spPr>
          <a:xfrm>
            <a:off x="3251925" y="34221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Larger image:</a:t>
            </a:r>
            <a:br>
              <a:rPr lang="en"/>
            </a:br>
            <a:r>
              <a:rPr lang="en"/>
              <a:t>3 x 257 x 257</a:t>
            </a:r>
          </a:p>
        </p:txBody>
      </p:sp>
      <p:sp>
        <p:nvSpPr>
          <p:cNvPr id="597" name="Shape 597"/>
          <p:cNvSpPr txBox="1"/>
          <p:nvPr/>
        </p:nvSpPr>
        <p:spPr>
          <a:xfrm>
            <a:off x="4528175" y="881625"/>
            <a:ext cx="2340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Greedily merge boxes and scores (details in paper)</a:t>
            </a:r>
          </a:p>
        </p:txBody>
      </p:sp>
      <p:sp>
        <p:nvSpPr>
          <p:cNvPr id="598" name="Shape 598"/>
          <p:cNvSpPr txBox="1"/>
          <p:nvPr/>
        </p:nvSpPr>
        <p:spPr>
          <a:xfrm>
            <a:off x="6663175" y="2368900"/>
            <a:ext cx="831299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0.8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04" name="Shape 604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Sliding Window: Overfeat</a:t>
            </a:r>
          </a:p>
        </p:txBody>
      </p:sp>
      <p:pic>
        <p:nvPicPr>
          <p:cNvPr id="605" name="Shape 605"/>
          <p:cNvPicPr preferRelativeResize="0"/>
          <p:nvPr/>
        </p:nvPicPr>
        <p:blipFill rotWithShape="1">
          <a:blip r:embed="rId3">
            <a:alphaModFix/>
          </a:blip>
          <a:srcRect b="61550" l="0" r="0" t="0"/>
          <a:stretch/>
        </p:blipFill>
        <p:spPr>
          <a:xfrm>
            <a:off x="299887" y="2308700"/>
            <a:ext cx="2976135" cy="139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Shape 606"/>
          <p:cNvPicPr preferRelativeResize="0"/>
          <p:nvPr/>
        </p:nvPicPr>
        <p:blipFill rotWithShape="1">
          <a:blip r:embed="rId3">
            <a:alphaModFix/>
          </a:blip>
          <a:srcRect b="0" l="32071" r="30774" t="76232"/>
          <a:stretch/>
        </p:blipFill>
        <p:spPr>
          <a:xfrm>
            <a:off x="6971725" y="2308699"/>
            <a:ext cx="1788900" cy="139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Shape 607"/>
          <p:cNvPicPr preferRelativeResize="0"/>
          <p:nvPr/>
        </p:nvPicPr>
        <p:blipFill rotWithShape="1">
          <a:blip r:embed="rId3">
            <a:alphaModFix/>
          </a:blip>
          <a:srcRect b="23573" l="0" r="0" t="39292"/>
          <a:stretch/>
        </p:blipFill>
        <p:spPr>
          <a:xfrm>
            <a:off x="3604350" y="2334925"/>
            <a:ext cx="3081490" cy="1393401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Shape 608"/>
          <p:cNvSpPr txBox="1"/>
          <p:nvPr/>
        </p:nvSpPr>
        <p:spPr>
          <a:xfrm>
            <a:off x="327625" y="778950"/>
            <a:ext cx="4043400" cy="811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In practice use many sliding window locations and multiple scales</a:t>
            </a:r>
          </a:p>
        </p:txBody>
      </p:sp>
      <p:sp>
        <p:nvSpPr>
          <p:cNvPr id="609" name="Shape 609"/>
          <p:cNvSpPr txBox="1"/>
          <p:nvPr/>
        </p:nvSpPr>
        <p:spPr>
          <a:xfrm>
            <a:off x="381400" y="1986800"/>
            <a:ext cx="2813099" cy="321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Window positions + score maps</a:t>
            </a:r>
          </a:p>
        </p:txBody>
      </p:sp>
      <p:sp>
        <p:nvSpPr>
          <p:cNvPr id="610" name="Shape 610"/>
          <p:cNvSpPr txBox="1"/>
          <p:nvPr/>
        </p:nvSpPr>
        <p:spPr>
          <a:xfrm>
            <a:off x="3738550" y="2013012"/>
            <a:ext cx="2813099" cy="321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Box regression outputs</a:t>
            </a:r>
          </a:p>
        </p:txBody>
      </p:sp>
      <p:sp>
        <p:nvSpPr>
          <p:cNvPr id="611" name="Shape 611"/>
          <p:cNvSpPr txBox="1"/>
          <p:nvPr/>
        </p:nvSpPr>
        <p:spPr>
          <a:xfrm>
            <a:off x="7014325" y="1986800"/>
            <a:ext cx="1703700" cy="321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Final Predictions</a:t>
            </a:r>
          </a:p>
        </p:txBody>
      </p:sp>
      <p:sp>
        <p:nvSpPr>
          <p:cNvPr id="612" name="Shape 612"/>
          <p:cNvSpPr txBox="1"/>
          <p:nvPr/>
        </p:nvSpPr>
        <p:spPr>
          <a:xfrm>
            <a:off x="38200" y="4297250"/>
            <a:ext cx="7326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Sermanet et al, “Integrated Recognition, Localization and Detection using Convolutional Networks”, ICLR 2014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18" name="Shape 618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Efficient Sliding Window: Overfeat</a:t>
            </a:r>
          </a:p>
        </p:txBody>
      </p:sp>
      <p:pic>
        <p:nvPicPr>
          <p:cNvPr id="619" name="Shape 619"/>
          <p:cNvPicPr preferRelativeResize="0"/>
          <p:nvPr/>
        </p:nvPicPr>
        <p:blipFill rotWithShape="1">
          <a:blip r:embed="rId3">
            <a:alphaModFix/>
          </a:blip>
          <a:srcRect b="0" l="0" r="10193" t="0"/>
          <a:stretch/>
        </p:blipFill>
        <p:spPr>
          <a:xfrm>
            <a:off x="660375" y="1907750"/>
            <a:ext cx="1342498" cy="1240298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Shape 620"/>
          <p:cNvSpPr txBox="1"/>
          <p:nvPr/>
        </p:nvSpPr>
        <p:spPr>
          <a:xfrm>
            <a:off x="543525" y="32298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Image: </a:t>
            </a:r>
            <a:br>
              <a:rPr lang="en"/>
            </a:br>
            <a:r>
              <a:rPr lang="en"/>
              <a:t>3 x 221 x 221</a:t>
            </a:r>
          </a:p>
        </p:txBody>
      </p:sp>
      <p:sp>
        <p:nvSpPr>
          <p:cNvPr id="621" name="Shape 621"/>
          <p:cNvSpPr/>
          <p:nvPr/>
        </p:nvSpPr>
        <p:spPr>
          <a:xfrm rot="5400000">
            <a:off x="2070049" y="2168950"/>
            <a:ext cx="1050900" cy="717899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2" name="Shape 622"/>
          <p:cNvSpPr txBox="1"/>
          <p:nvPr/>
        </p:nvSpPr>
        <p:spPr>
          <a:xfrm>
            <a:off x="1807400" y="1389050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Convolution </a:t>
            </a:r>
            <a:br>
              <a:rPr lang="en"/>
            </a:br>
            <a:r>
              <a:rPr lang="en"/>
              <a:t>+ pooling</a:t>
            </a:r>
          </a:p>
        </p:txBody>
      </p:sp>
      <p:sp>
        <p:nvSpPr>
          <p:cNvPr id="623" name="Shape 623"/>
          <p:cNvSpPr/>
          <p:nvPr/>
        </p:nvSpPr>
        <p:spPr>
          <a:xfrm>
            <a:off x="3188125" y="2374950"/>
            <a:ext cx="863700" cy="393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4" name="Shape 624"/>
          <p:cNvSpPr txBox="1"/>
          <p:nvPr/>
        </p:nvSpPr>
        <p:spPr>
          <a:xfrm>
            <a:off x="2948725" y="2987050"/>
            <a:ext cx="1342499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Feature map: </a:t>
            </a:r>
            <a:br>
              <a:rPr lang="en"/>
            </a:br>
            <a:r>
              <a:rPr lang="en"/>
              <a:t>1024 x 5 x 5</a:t>
            </a:r>
          </a:p>
        </p:txBody>
      </p:sp>
      <p:sp>
        <p:nvSpPr>
          <p:cNvPr id="625" name="Shape 625"/>
          <p:cNvSpPr/>
          <p:nvPr/>
        </p:nvSpPr>
        <p:spPr>
          <a:xfrm>
            <a:off x="5096475" y="979025"/>
            <a:ext cx="106500" cy="12401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6" name="Shape 626"/>
          <p:cNvSpPr/>
          <p:nvPr/>
        </p:nvSpPr>
        <p:spPr>
          <a:xfrm>
            <a:off x="6003675" y="979025"/>
            <a:ext cx="106500" cy="12401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7" name="Shape 627"/>
          <p:cNvSpPr/>
          <p:nvPr/>
        </p:nvSpPr>
        <p:spPr>
          <a:xfrm>
            <a:off x="6971725" y="1148525"/>
            <a:ext cx="106500" cy="9011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8" name="Shape 628"/>
          <p:cNvSpPr/>
          <p:nvPr/>
        </p:nvSpPr>
        <p:spPr>
          <a:xfrm>
            <a:off x="5096475" y="2780650"/>
            <a:ext cx="106500" cy="12401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9" name="Shape 629"/>
          <p:cNvSpPr/>
          <p:nvPr/>
        </p:nvSpPr>
        <p:spPr>
          <a:xfrm>
            <a:off x="6003675" y="3032650"/>
            <a:ext cx="106500" cy="6302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0" name="Shape 630"/>
          <p:cNvSpPr txBox="1"/>
          <p:nvPr/>
        </p:nvSpPr>
        <p:spPr>
          <a:xfrm>
            <a:off x="4768825" y="4122550"/>
            <a:ext cx="7310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4096</a:t>
            </a:r>
          </a:p>
        </p:txBody>
      </p:sp>
      <p:sp>
        <p:nvSpPr>
          <p:cNvPr id="631" name="Shape 631"/>
          <p:cNvSpPr txBox="1"/>
          <p:nvPr/>
        </p:nvSpPr>
        <p:spPr>
          <a:xfrm>
            <a:off x="5682575" y="4046350"/>
            <a:ext cx="7310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1024</a:t>
            </a:r>
          </a:p>
        </p:txBody>
      </p:sp>
      <p:sp>
        <p:nvSpPr>
          <p:cNvPr id="632" name="Shape 632"/>
          <p:cNvSpPr txBox="1"/>
          <p:nvPr/>
        </p:nvSpPr>
        <p:spPr>
          <a:xfrm>
            <a:off x="6596325" y="3956850"/>
            <a:ext cx="1067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Boxes:</a:t>
            </a:r>
            <a:br>
              <a:rPr lang="en"/>
            </a:br>
            <a:r>
              <a:rPr lang="en"/>
              <a:t>1000 x 4</a:t>
            </a:r>
          </a:p>
        </p:txBody>
      </p:sp>
      <p:sp>
        <p:nvSpPr>
          <p:cNvPr id="633" name="Shape 633"/>
          <p:cNvSpPr txBox="1"/>
          <p:nvPr/>
        </p:nvSpPr>
        <p:spPr>
          <a:xfrm>
            <a:off x="4784175" y="533925"/>
            <a:ext cx="7310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4096</a:t>
            </a:r>
          </a:p>
        </p:txBody>
      </p:sp>
      <p:sp>
        <p:nvSpPr>
          <p:cNvPr id="634" name="Shape 634"/>
          <p:cNvSpPr txBox="1"/>
          <p:nvPr/>
        </p:nvSpPr>
        <p:spPr>
          <a:xfrm>
            <a:off x="5691375" y="533925"/>
            <a:ext cx="7310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4096</a:t>
            </a:r>
          </a:p>
        </p:txBody>
      </p:sp>
      <p:sp>
        <p:nvSpPr>
          <p:cNvPr id="635" name="Shape 635"/>
          <p:cNvSpPr txBox="1"/>
          <p:nvPr/>
        </p:nvSpPr>
        <p:spPr>
          <a:xfrm>
            <a:off x="6475375" y="457725"/>
            <a:ext cx="12515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Class scores: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1000</a:t>
            </a:r>
          </a:p>
        </p:txBody>
      </p:sp>
      <p:cxnSp>
        <p:nvCxnSpPr>
          <p:cNvPr id="636" name="Shape 636"/>
          <p:cNvCxnSpPr/>
          <p:nvPr/>
        </p:nvCxnSpPr>
        <p:spPr>
          <a:xfrm flipH="1" rot="10800000">
            <a:off x="4204700" y="1563649"/>
            <a:ext cx="764700" cy="911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37" name="Shape 637"/>
          <p:cNvCxnSpPr/>
          <p:nvPr/>
        </p:nvCxnSpPr>
        <p:spPr>
          <a:xfrm>
            <a:off x="4191400" y="2621050"/>
            <a:ext cx="764700" cy="897899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38" name="Shape 638"/>
          <p:cNvCxnSpPr/>
          <p:nvPr/>
        </p:nvCxnSpPr>
        <p:spPr>
          <a:xfrm>
            <a:off x="5337225" y="1591175"/>
            <a:ext cx="532199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39" name="Shape 639"/>
          <p:cNvCxnSpPr/>
          <p:nvPr/>
        </p:nvCxnSpPr>
        <p:spPr>
          <a:xfrm>
            <a:off x="6320900" y="1563600"/>
            <a:ext cx="532199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40" name="Shape 640"/>
          <p:cNvCxnSpPr/>
          <p:nvPr/>
        </p:nvCxnSpPr>
        <p:spPr>
          <a:xfrm>
            <a:off x="5367650" y="3360200"/>
            <a:ext cx="532199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41" name="Shape 641"/>
          <p:cNvCxnSpPr/>
          <p:nvPr/>
        </p:nvCxnSpPr>
        <p:spPr>
          <a:xfrm>
            <a:off x="6277125" y="3360200"/>
            <a:ext cx="532199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42" name="Shape 642"/>
          <p:cNvSpPr/>
          <p:nvPr/>
        </p:nvSpPr>
        <p:spPr>
          <a:xfrm>
            <a:off x="6976275" y="2908175"/>
            <a:ext cx="307499" cy="9011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3" name="Shape 643"/>
          <p:cNvSpPr txBox="1"/>
          <p:nvPr/>
        </p:nvSpPr>
        <p:spPr>
          <a:xfrm>
            <a:off x="4451899" y="2002450"/>
            <a:ext cx="483900" cy="344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644" name="Shape 644"/>
          <p:cNvSpPr txBox="1"/>
          <p:nvPr/>
        </p:nvSpPr>
        <p:spPr>
          <a:xfrm>
            <a:off x="4451899" y="2688550"/>
            <a:ext cx="483900" cy="344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645" name="Shape 645"/>
          <p:cNvSpPr txBox="1"/>
          <p:nvPr/>
        </p:nvSpPr>
        <p:spPr>
          <a:xfrm>
            <a:off x="5361374" y="2948100"/>
            <a:ext cx="483900" cy="344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646" name="Shape 646"/>
          <p:cNvSpPr txBox="1"/>
          <p:nvPr/>
        </p:nvSpPr>
        <p:spPr>
          <a:xfrm>
            <a:off x="6301274" y="2972798"/>
            <a:ext cx="483900" cy="344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647" name="Shape 647"/>
          <p:cNvSpPr txBox="1"/>
          <p:nvPr/>
        </p:nvSpPr>
        <p:spPr>
          <a:xfrm>
            <a:off x="5337224" y="1148525"/>
            <a:ext cx="483900" cy="344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648" name="Shape 648"/>
          <p:cNvSpPr txBox="1"/>
          <p:nvPr/>
        </p:nvSpPr>
        <p:spPr>
          <a:xfrm>
            <a:off x="6298999" y="1148525"/>
            <a:ext cx="483900" cy="344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54" name="Shape 654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Efficient Sliding Window: Overfeat</a:t>
            </a:r>
          </a:p>
        </p:txBody>
      </p:sp>
      <p:pic>
        <p:nvPicPr>
          <p:cNvPr id="655" name="Shape 655"/>
          <p:cNvPicPr preferRelativeResize="0"/>
          <p:nvPr/>
        </p:nvPicPr>
        <p:blipFill rotWithShape="1">
          <a:blip r:embed="rId3">
            <a:alphaModFix/>
          </a:blip>
          <a:srcRect b="0" l="0" r="10193" t="0"/>
          <a:stretch/>
        </p:blipFill>
        <p:spPr>
          <a:xfrm>
            <a:off x="660375" y="1907750"/>
            <a:ext cx="1342498" cy="1240298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Shape 656"/>
          <p:cNvSpPr txBox="1"/>
          <p:nvPr/>
        </p:nvSpPr>
        <p:spPr>
          <a:xfrm>
            <a:off x="543525" y="32298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Image: </a:t>
            </a:r>
            <a:br>
              <a:rPr lang="en"/>
            </a:br>
            <a:r>
              <a:rPr lang="en"/>
              <a:t>3 x 221 x 221</a:t>
            </a:r>
          </a:p>
        </p:txBody>
      </p:sp>
      <p:sp>
        <p:nvSpPr>
          <p:cNvPr id="657" name="Shape 657"/>
          <p:cNvSpPr/>
          <p:nvPr/>
        </p:nvSpPr>
        <p:spPr>
          <a:xfrm rot="5400000">
            <a:off x="2070049" y="2168950"/>
            <a:ext cx="1050900" cy="717899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8" name="Shape 658"/>
          <p:cNvSpPr txBox="1"/>
          <p:nvPr/>
        </p:nvSpPr>
        <p:spPr>
          <a:xfrm>
            <a:off x="1807400" y="1389050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Convolution </a:t>
            </a:r>
            <a:br>
              <a:rPr lang="en"/>
            </a:br>
            <a:r>
              <a:rPr lang="en"/>
              <a:t>+ pooling</a:t>
            </a:r>
          </a:p>
        </p:txBody>
      </p:sp>
      <p:sp>
        <p:nvSpPr>
          <p:cNvPr id="659" name="Shape 659"/>
          <p:cNvSpPr/>
          <p:nvPr/>
        </p:nvSpPr>
        <p:spPr>
          <a:xfrm>
            <a:off x="3188125" y="2374950"/>
            <a:ext cx="863700" cy="393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0" name="Shape 660"/>
          <p:cNvSpPr txBox="1"/>
          <p:nvPr/>
        </p:nvSpPr>
        <p:spPr>
          <a:xfrm>
            <a:off x="2948725" y="2987050"/>
            <a:ext cx="1342499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Feature map: </a:t>
            </a:r>
            <a:br>
              <a:rPr lang="en"/>
            </a:br>
            <a:r>
              <a:rPr lang="en"/>
              <a:t>1024 x 5 x 5</a:t>
            </a:r>
          </a:p>
        </p:txBody>
      </p:sp>
      <p:sp>
        <p:nvSpPr>
          <p:cNvPr id="661" name="Shape 661"/>
          <p:cNvSpPr txBox="1"/>
          <p:nvPr/>
        </p:nvSpPr>
        <p:spPr>
          <a:xfrm>
            <a:off x="4561700" y="3564500"/>
            <a:ext cx="1171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4096 x 1 x 1</a:t>
            </a:r>
          </a:p>
        </p:txBody>
      </p:sp>
      <p:sp>
        <p:nvSpPr>
          <p:cNvPr id="662" name="Shape 662"/>
          <p:cNvSpPr txBox="1"/>
          <p:nvPr/>
        </p:nvSpPr>
        <p:spPr>
          <a:xfrm>
            <a:off x="5825875" y="3564500"/>
            <a:ext cx="120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1024 x 1 x 1</a:t>
            </a:r>
          </a:p>
        </p:txBody>
      </p:sp>
      <p:cxnSp>
        <p:nvCxnSpPr>
          <p:cNvPr id="663" name="Shape 663"/>
          <p:cNvCxnSpPr/>
          <p:nvPr/>
        </p:nvCxnSpPr>
        <p:spPr>
          <a:xfrm flipH="1" rot="10800000">
            <a:off x="4204700" y="1636849"/>
            <a:ext cx="485399" cy="837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64" name="Shape 664"/>
          <p:cNvCxnSpPr/>
          <p:nvPr/>
        </p:nvCxnSpPr>
        <p:spPr>
          <a:xfrm>
            <a:off x="4191400" y="2621050"/>
            <a:ext cx="512099" cy="684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65" name="Shape 665"/>
          <p:cNvSpPr txBox="1"/>
          <p:nvPr/>
        </p:nvSpPr>
        <p:spPr>
          <a:xfrm>
            <a:off x="4375700" y="2459950"/>
            <a:ext cx="764700" cy="571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5 x 5 conv</a:t>
            </a:r>
          </a:p>
        </p:txBody>
      </p:sp>
      <p:sp>
        <p:nvSpPr>
          <p:cNvPr id="666" name="Shape 666"/>
          <p:cNvSpPr/>
          <p:nvPr/>
        </p:nvSpPr>
        <p:spPr>
          <a:xfrm>
            <a:off x="4765100" y="3396475"/>
            <a:ext cx="764700" cy="185399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7" name="Shape 667"/>
          <p:cNvSpPr txBox="1"/>
          <p:nvPr/>
        </p:nvSpPr>
        <p:spPr>
          <a:xfrm>
            <a:off x="4361700" y="1852775"/>
            <a:ext cx="764700" cy="571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5 x 5 conv</a:t>
            </a:r>
          </a:p>
        </p:txBody>
      </p:sp>
      <p:sp>
        <p:nvSpPr>
          <p:cNvPr id="668" name="Shape 668"/>
          <p:cNvSpPr/>
          <p:nvPr/>
        </p:nvSpPr>
        <p:spPr>
          <a:xfrm>
            <a:off x="6047875" y="3396475"/>
            <a:ext cx="764700" cy="185399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69" name="Shape 669"/>
          <p:cNvCxnSpPr/>
          <p:nvPr/>
        </p:nvCxnSpPr>
        <p:spPr>
          <a:xfrm>
            <a:off x="5586625" y="3480075"/>
            <a:ext cx="400199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70" name="Shape 670"/>
          <p:cNvSpPr txBox="1"/>
          <p:nvPr/>
        </p:nvSpPr>
        <p:spPr>
          <a:xfrm>
            <a:off x="5160925" y="3010337"/>
            <a:ext cx="1251599" cy="317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1 x 1 conv</a:t>
            </a:r>
          </a:p>
        </p:txBody>
      </p:sp>
      <p:sp>
        <p:nvSpPr>
          <p:cNvPr id="671" name="Shape 671"/>
          <p:cNvSpPr txBox="1"/>
          <p:nvPr/>
        </p:nvSpPr>
        <p:spPr>
          <a:xfrm>
            <a:off x="4581750" y="1161587"/>
            <a:ext cx="1171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4096 x 1 x 1</a:t>
            </a:r>
          </a:p>
        </p:txBody>
      </p:sp>
      <p:sp>
        <p:nvSpPr>
          <p:cNvPr id="672" name="Shape 672"/>
          <p:cNvSpPr txBox="1"/>
          <p:nvPr/>
        </p:nvSpPr>
        <p:spPr>
          <a:xfrm>
            <a:off x="5845925" y="1161587"/>
            <a:ext cx="120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1024 x 1 x 1</a:t>
            </a:r>
          </a:p>
        </p:txBody>
      </p:sp>
      <p:sp>
        <p:nvSpPr>
          <p:cNvPr id="673" name="Shape 673"/>
          <p:cNvSpPr/>
          <p:nvPr/>
        </p:nvSpPr>
        <p:spPr>
          <a:xfrm>
            <a:off x="4762987" y="1485150"/>
            <a:ext cx="764700" cy="185399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4" name="Shape 674"/>
          <p:cNvSpPr/>
          <p:nvPr/>
        </p:nvSpPr>
        <p:spPr>
          <a:xfrm>
            <a:off x="6045762" y="1485150"/>
            <a:ext cx="764700" cy="185399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75" name="Shape 675"/>
          <p:cNvCxnSpPr/>
          <p:nvPr/>
        </p:nvCxnSpPr>
        <p:spPr>
          <a:xfrm>
            <a:off x="5584513" y="1568750"/>
            <a:ext cx="400199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76" name="Shape 676"/>
          <p:cNvSpPr txBox="1"/>
          <p:nvPr/>
        </p:nvSpPr>
        <p:spPr>
          <a:xfrm>
            <a:off x="6960475" y="3564500"/>
            <a:ext cx="1480800" cy="466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Box coordinates:</a:t>
            </a:r>
            <a:br>
              <a:rPr lang="en" sz="1200"/>
            </a:br>
            <a:r>
              <a:rPr lang="en" sz="1200"/>
              <a:t>(4 x 1000) x 1 x 1</a:t>
            </a:r>
          </a:p>
        </p:txBody>
      </p:sp>
      <p:sp>
        <p:nvSpPr>
          <p:cNvPr id="677" name="Shape 677"/>
          <p:cNvSpPr/>
          <p:nvPr/>
        </p:nvSpPr>
        <p:spPr>
          <a:xfrm>
            <a:off x="7334875" y="3396475"/>
            <a:ext cx="764700" cy="185399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78" name="Shape 678"/>
          <p:cNvCxnSpPr/>
          <p:nvPr/>
        </p:nvCxnSpPr>
        <p:spPr>
          <a:xfrm>
            <a:off x="6873625" y="3480075"/>
            <a:ext cx="400199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79" name="Shape 679"/>
          <p:cNvSpPr txBox="1"/>
          <p:nvPr/>
        </p:nvSpPr>
        <p:spPr>
          <a:xfrm>
            <a:off x="7004925" y="1018637"/>
            <a:ext cx="1480800" cy="466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Class scores:</a:t>
            </a:r>
            <a:br>
              <a:rPr lang="en" sz="1200"/>
            </a:br>
            <a:r>
              <a:rPr lang="en" sz="1200"/>
              <a:t>1000 x 1 x 1</a:t>
            </a:r>
          </a:p>
        </p:txBody>
      </p:sp>
      <p:sp>
        <p:nvSpPr>
          <p:cNvPr id="680" name="Shape 680"/>
          <p:cNvSpPr/>
          <p:nvPr/>
        </p:nvSpPr>
        <p:spPr>
          <a:xfrm>
            <a:off x="7332775" y="1485137"/>
            <a:ext cx="764700" cy="185399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81" name="Shape 681"/>
          <p:cNvCxnSpPr/>
          <p:nvPr/>
        </p:nvCxnSpPr>
        <p:spPr>
          <a:xfrm>
            <a:off x="6871525" y="1568737"/>
            <a:ext cx="400199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82" name="Shape 682"/>
          <p:cNvSpPr txBox="1"/>
          <p:nvPr/>
        </p:nvSpPr>
        <p:spPr>
          <a:xfrm>
            <a:off x="6452426" y="3011786"/>
            <a:ext cx="1251599" cy="317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1 x 1 conv</a:t>
            </a:r>
          </a:p>
        </p:txBody>
      </p:sp>
      <p:sp>
        <p:nvSpPr>
          <p:cNvPr id="683" name="Shape 683"/>
          <p:cNvSpPr txBox="1"/>
          <p:nvPr/>
        </p:nvSpPr>
        <p:spPr>
          <a:xfrm>
            <a:off x="5080575" y="1696287"/>
            <a:ext cx="1251599" cy="317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1 x 1 conv</a:t>
            </a:r>
          </a:p>
        </p:txBody>
      </p:sp>
      <p:sp>
        <p:nvSpPr>
          <p:cNvPr id="684" name="Shape 684"/>
          <p:cNvSpPr txBox="1"/>
          <p:nvPr/>
        </p:nvSpPr>
        <p:spPr>
          <a:xfrm>
            <a:off x="6372076" y="1697736"/>
            <a:ext cx="1251599" cy="317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1 x 1 conv</a:t>
            </a:r>
          </a:p>
        </p:txBody>
      </p:sp>
      <p:sp>
        <p:nvSpPr>
          <p:cNvPr id="685" name="Shape 685"/>
          <p:cNvSpPr txBox="1"/>
          <p:nvPr/>
        </p:nvSpPr>
        <p:spPr>
          <a:xfrm>
            <a:off x="294375" y="719100"/>
            <a:ext cx="3930299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Efficient sliding window by converting fully-connected layers into convolutions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91" name="Shape 691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Efficient Sliding Window: Overfeat</a:t>
            </a:r>
          </a:p>
        </p:txBody>
      </p:sp>
      <p:pic>
        <p:nvPicPr>
          <p:cNvPr id="692" name="Shape 6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1249" y="856237"/>
            <a:ext cx="5253251" cy="3046024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Shape 693"/>
          <p:cNvSpPr txBox="1"/>
          <p:nvPr/>
        </p:nvSpPr>
        <p:spPr>
          <a:xfrm>
            <a:off x="495825" y="1104825"/>
            <a:ext cx="2666699" cy="3098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Training time:</a:t>
            </a:r>
            <a:r>
              <a:rPr lang="en"/>
              <a:t> Small image, 1 x 1 classifier output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b="1" lang="en"/>
              <a:t>Test time: </a:t>
            </a:r>
            <a:r>
              <a:rPr lang="en"/>
              <a:t>Larger image, 2 x 2 classifier output, only extra compute at yellow regions</a:t>
            </a:r>
          </a:p>
        </p:txBody>
      </p:sp>
      <p:sp>
        <p:nvSpPr>
          <p:cNvPr id="694" name="Shape 694"/>
          <p:cNvSpPr txBox="1"/>
          <p:nvPr/>
        </p:nvSpPr>
        <p:spPr>
          <a:xfrm>
            <a:off x="38200" y="4297250"/>
            <a:ext cx="7326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Sermanet et al, “Integrated Recognition, Localization and Detection using Convolutional Networks”, ICLR 2014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00" name="Shape 700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ImageNet Classification + Localization</a:t>
            </a:r>
          </a:p>
        </p:txBody>
      </p:sp>
      <p:pic>
        <p:nvPicPr>
          <p:cNvPr id="701" name="Shape 701"/>
          <p:cNvPicPr preferRelativeResize="0"/>
          <p:nvPr/>
        </p:nvPicPr>
        <p:blipFill rotWithShape="1">
          <a:blip r:embed="rId3">
            <a:alphaModFix/>
          </a:blip>
          <a:srcRect b="0" l="11647" r="16892" t="0"/>
          <a:stretch/>
        </p:blipFill>
        <p:spPr>
          <a:xfrm>
            <a:off x="295050" y="804862"/>
            <a:ext cx="4083900" cy="35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Shape 702"/>
          <p:cNvSpPr txBox="1"/>
          <p:nvPr/>
        </p:nvSpPr>
        <p:spPr>
          <a:xfrm>
            <a:off x="4899575" y="1009850"/>
            <a:ext cx="3791100" cy="30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AlexNet</a:t>
            </a:r>
            <a:r>
              <a:rPr lang="en"/>
              <a:t>: Localization method not published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Overfeat</a:t>
            </a:r>
            <a:r>
              <a:rPr lang="en"/>
              <a:t>: Multiscale convolutional regression with box merging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VGG</a:t>
            </a:r>
            <a:r>
              <a:rPr lang="en"/>
              <a:t>: Same as Overfeat, but fewer scales and locations; simpler method, gains all due to deeper features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b="1" lang="en"/>
              <a:t>ResNet:</a:t>
            </a:r>
            <a:r>
              <a:rPr lang="en"/>
              <a:t> Different localization method (RPN) and much deeper features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708" name="Shape 708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245450" y="1600212"/>
            <a:ext cx="2007149" cy="1665336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Shape 709"/>
          <p:cNvSpPr txBox="1"/>
          <p:nvPr/>
        </p:nvSpPr>
        <p:spPr>
          <a:xfrm>
            <a:off x="245448" y="760925"/>
            <a:ext cx="2007299" cy="8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000">
                <a:solidFill>
                  <a:srgbClr val="D9D9D9"/>
                </a:solidFill>
              </a:rPr>
              <a:t>Classification</a:t>
            </a:r>
          </a:p>
        </p:txBody>
      </p:sp>
      <p:sp>
        <p:nvSpPr>
          <p:cNvPr id="710" name="Shape 710"/>
          <p:cNvSpPr txBox="1"/>
          <p:nvPr/>
        </p:nvSpPr>
        <p:spPr>
          <a:xfrm>
            <a:off x="2338097" y="747625"/>
            <a:ext cx="2007299" cy="8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000"/>
              <a:t>Classification + Localization</a:t>
            </a:r>
          </a:p>
        </p:txBody>
      </p:sp>
      <p:sp>
        <p:nvSpPr>
          <p:cNvPr id="711" name="Shape 711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Computer Vision Tasks</a:t>
            </a:r>
          </a:p>
        </p:txBody>
      </p:sp>
      <p:grpSp>
        <p:nvGrpSpPr>
          <p:cNvPr id="712" name="Shape 712"/>
          <p:cNvGrpSpPr/>
          <p:nvPr/>
        </p:nvGrpSpPr>
        <p:grpSpPr>
          <a:xfrm>
            <a:off x="2338088" y="1607053"/>
            <a:ext cx="2007150" cy="1683500"/>
            <a:chOff x="448550" y="2723399"/>
            <a:chExt cx="2141874" cy="1796500"/>
          </a:xfrm>
        </p:grpSpPr>
        <p:pic>
          <p:nvPicPr>
            <p:cNvPr id="713" name="Shape 7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8550" y="2723399"/>
              <a:ext cx="2141874" cy="17770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4" name="Shape 714"/>
            <p:cNvSpPr/>
            <p:nvPr/>
          </p:nvSpPr>
          <p:spPr>
            <a:xfrm>
              <a:off x="1035725" y="2742700"/>
              <a:ext cx="1087500" cy="1777200"/>
            </a:xfrm>
            <a:prstGeom prst="rect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5" name="Shape 715"/>
          <p:cNvGrpSpPr/>
          <p:nvPr/>
        </p:nvGrpSpPr>
        <p:grpSpPr>
          <a:xfrm>
            <a:off x="4430738" y="1613518"/>
            <a:ext cx="2227377" cy="1670566"/>
            <a:chOff x="4522198" y="2551275"/>
            <a:chExt cx="1907327" cy="1430524"/>
          </a:xfrm>
        </p:grpSpPr>
        <p:pic>
          <p:nvPicPr>
            <p:cNvPr id="716" name="Shape 716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>
              <a:off x="4522198" y="2551275"/>
              <a:ext cx="1907327" cy="1430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7" name="Shape 717"/>
            <p:cNvSpPr/>
            <p:nvPr/>
          </p:nvSpPr>
          <p:spPr>
            <a:xfrm>
              <a:off x="4670201" y="2954400"/>
              <a:ext cx="580499" cy="657900"/>
            </a:xfrm>
            <a:prstGeom prst="rect">
              <a:avLst/>
            </a:prstGeom>
            <a:noFill/>
            <a:ln cap="flat" cmpd="sng" w="38100">
              <a:solidFill>
                <a:srgbClr val="F4CCC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4994250" y="2937597"/>
              <a:ext cx="485399" cy="514499"/>
            </a:xfrm>
            <a:prstGeom prst="rect">
              <a:avLst/>
            </a:prstGeom>
            <a:noFill/>
            <a:ln cap="flat" cmpd="sng" w="38100">
              <a:solidFill>
                <a:srgbClr val="F4CCC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5360499" y="2637574"/>
              <a:ext cx="965999" cy="1238099"/>
            </a:xfrm>
            <a:prstGeom prst="rect">
              <a:avLst/>
            </a:prstGeom>
            <a:noFill/>
            <a:ln cap="flat" cmpd="sng" w="38100">
              <a:solidFill>
                <a:srgbClr val="C9DAF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5274650" y="3515075"/>
              <a:ext cx="302400" cy="360600"/>
            </a:xfrm>
            <a:prstGeom prst="rect">
              <a:avLst/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21" name="Shape 721"/>
          <p:cNvSpPr txBox="1"/>
          <p:nvPr/>
        </p:nvSpPr>
        <p:spPr>
          <a:xfrm>
            <a:off x="4430748" y="747625"/>
            <a:ext cx="22275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000">
                <a:solidFill>
                  <a:srgbClr val="D9D9D9"/>
                </a:solidFill>
              </a:rPr>
              <a:t>Object Detection</a:t>
            </a:r>
          </a:p>
        </p:txBody>
      </p:sp>
      <p:grpSp>
        <p:nvGrpSpPr>
          <p:cNvPr id="722" name="Shape 722"/>
          <p:cNvGrpSpPr/>
          <p:nvPr/>
        </p:nvGrpSpPr>
        <p:grpSpPr>
          <a:xfrm>
            <a:off x="6743621" y="1607898"/>
            <a:ext cx="2242359" cy="1681796"/>
            <a:chOff x="1976038" y="594324"/>
            <a:chExt cx="4083699" cy="3062824"/>
          </a:xfrm>
        </p:grpSpPr>
        <p:pic>
          <p:nvPicPr>
            <p:cNvPr id="723" name="Shape 723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>
              <a:off x="1976038" y="594324"/>
              <a:ext cx="4083699" cy="3062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4" name="Shape 724"/>
            <p:cNvSpPr/>
            <p:nvPr/>
          </p:nvSpPr>
          <p:spPr>
            <a:xfrm>
              <a:off x="2300325" y="1455200"/>
              <a:ext cx="1241700" cy="1321825"/>
            </a:xfrm>
            <a:custGeom>
              <a:pathLst>
                <a:path extrusionOk="0" h="52873" w="49668">
                  <a:moveTo>
                    <a:pt x="19226" y="9613"/>
                  </a:moveTo>
                  <a:lnTo>
                    <a:pt x="13504" y="4120"/>
                  </a:lnTo>
                  <a:lnTo>
                    <a:pt x="9613" y="5951"/>
                  </a:lnTo>
                  <a:lnTo>
                    <a:pt x="10528" y="19913"/>
                  </a:lnTo>
                  <a:lnTo>
                    <a:pt x="13046" y="27467"/>
                  </a:lnTo>
                  <a:lnTo>
                    <a:pt x="8011" y="22431"/>
                  </a:lnTo>
                  <a:lnTo>
                    <a:pt x="1144" y="29069"/>
                  </a:lnTo>
                  <a:lnTo>
                    <a:pt x="0" y="37995"/>
                  </a:lnTo>
                  <a:lnTo>
                    <a:pt x="11673" y="42573"/>
                  </a:lnTo>
                  <a:lnTo>
                    <a:pt x="16708" y="52873"/>
                  </a:lnTo>
                  <a:lnTo>
                    <a:pt x="49668" y="52415"/>
                  </a:lnTo>
                  <a:lnTo>
                    <a:pt x="49439" y="46693"/>
                  </a:lnTo>
                  <a:lnTo>
                    <a:pt x="43030" y="41200"/>
                  </a:lnTo>
                  <a:lnTo>
                    <a:pt x="44861" y="36393"/>
                  </a:lnTo>
                  <a:lnTo>
                    <a:pt x="40055" y="29526"/>
                  </a:lnTo>
                  <a:lnTo>
                    <a:pt x="34333" y="0"/>
                  </a:lnTo>
                  <a:lnTo>
                    <a:pt x="28610" y="229"/>
                  </a:lnTo>
                  <a:lnTo>
                    <a:pt x="26779" y="7782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>
              <a:noFill/>
            </a:ln>
          </p:spPr>
        </p:sp>
        <p:sp>
          <p:nvSpPr>
            <p:cNvPr id="725" name="Shape 725"/>
            <p:cNvSpPr/>
            <p:nvPr/>
          </p:nvSpPr>
          <p:spPr>
            <a:xfrm>
              <a:off x="3152925" y="1392250"/>
              <a:ext cx="778200" cy="1064325"/>
            </a:xfrm>
            <a:custGeom>
              <a:pathLst>
                <a:path extrusionOk="0" h="42573" w="31128">
                  <a:moveTo>
                    <a:pt x="8926" y="7096"/>
                  </a:moveTo>
                  <a:lnTo>
                    <a:pt x="15335" y="6180"/>
                  </a:lnTo>
                  <a:lnTo>
                    <a:pt x="20142" y="0"/>
                  </a:lnTo>
                  <a:lnTo>
                    <a:pt x="22659" y="458"/>
                  </a:lnTo>
                  <a:lnTo>
                    <a:pt x="24490" y="10758"/>
                  </a:lnTo>
                  <a:lnTo>
                    <a:pt x="24490" y="22660"/>
                  </a:lnTo>
                  <a:lnTo>
                    <a:pt x="28382" y="32273"/>
                  </a:lnTo>
                  <a:lnTo>
                    <a:pt x="31128" y="39369"/>
                  </a:lnTo>
                  <a:lnTo>
                    <a:pt x="21744" y="41200"/>
                  </a:lnTo>
                  <a:lnTo>
                    <a:pt x="9613" y="42573"/>
                  </a:lnTo>
                  <a:lnTo>
                    <a:pt x="10757" y="39140"/>
                  </a:lnTo>
                  <a:lnTo>
                    <a:pt x="6180" y="32731"/>
                  </a:lnTo>
                  <a:lnTo>
                    <a:pt x="0" y="4578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>
              <a:noFill/>
            </a:ln>
          </p:spPr>
        </p:sp>
        <p:sp>
          <p:nvSpPr>
            <p:cNvPr id="726" name="Shape 726"/>
            <p:cNvSpPr/>
            <p:nvPr/>
          </p:nvSpPr>
          <p:spPr>
            <a:xfrm>
              <a:off x="3810975" y="768550"/>
              <a:ext cx="1916900" cy="2574975"/>
            </a:xfrm>
            <a:custGeom>
              <a:pathLst>
                <a:path extrusionOk="0" h="102999" w="76676">
                  <a:moveTo>
                    <a:pt x="26550" y="0"/>
                  </a:moveTo>
                  <a:lnTo>
                    <a:pt x="50583" y="7324"/>
                  </a:lnTo>
                  <a:lnTo>
                    <a:pt x="56534" y="25635"/>
                  </a:lnTo>
                  <a:lnTo>
                    <a:pt x="50126" y="35477"/>
                  </a:lnTo>
                  <a:lnTo>
                    <a:pt x="76676" y="82857"/>
                  </a:lnTo>
                  <a:lnTo>
                    <a:pt x="72328" y="99336"/>
                  </a:lnTo>
                  <a:lnTo>
                    <a:pt x="32959" y="102999"/>
                  </a:lnTo>
                  <a:lnTo>
                    <a:pt x="17624" y="97963"/>
                  </a:lnTo>
                  <a:lnTo>
                    <a:pt x="4806" y="90868"/>
                  </a:lnTo>
                  <a:lnTo>
                    <a:pt x="10299" y="62715"/>
                  </a:lnTo>
                  <a:lnTo>
                    <a:pt x="5264" y="52186"/>
                  </a:lnTo>
                  <a:lnTo>
                    <a:pt x="10986" y="36164"/>
                  </a:lnTo>
                  <a:lnTo>
                    <a:pt x="0" y="24491"/>
                  </a:lnTo>
                  <a:lnTo>
                    <a:pt x="15106" y="458"/>
                  </a:lnTo>
                  <a:close/>
                </a:path>
              </a:pathLst>
            </a:custGeom>
            <a:solidFill>
              <a:srgbClr val="C9DAF8">
                <a:alpha val="47750"/>
              </a:srgbClr>
            </a:solidFill>
            <a:ln>
              <a:noFill/>
            </a:ln>
          </p:spPr>
        </p:sp>
        <p:sp>
          <p:nvSpPr>
            <p:cNvPr id="727" name="Shape 727"/>
            <p:cNvSpPr/>
            <p:nvPr/>
          </p:nvSpPr>
          <p:spPr>
            <a:xfrm>
              <a:off x="3645025" y="2736975"/>
              <a:ext cx="595100" cy="617975"/>
            </a:xfrm>
            <a:custGeom>
              <a:pathLst>
                <a:path extrusionOk="0" h="24719" w="23804">
                  <a:moveTo>
                    <a:pt x="0" y="21515"/>
                  </a:moveTo>
                  <a:lnTo>
                    <a:pt x="5035" y="11673"/>
                  </a:lnTo>
                  <a:lnTo>
                    <a:pt x="2518" y="7324"/>
                  </a:lnTo>
                  <a:lnTo>
                    <a:pt x="5493" y="0"/>
                  </a:lnTo>
                  <a:lnTo>
                    <a:pt x="14191" y="0"/>
                  </a:lnTo>
                  <a:lnTo>
                    <a:pt x="16022" y="7095"/>
                  </a:lnTo>
                  <a:lnTo>
                    <a:pt x="13733" y="12360"/>
                  </a:lnTo>
                  <a:lnTo>
                    <a:pt x="18082" y="13962"/>
                  </a:lnTo>
                  <a:lnTo>
                    <a:pt x="21515" y="12360"/>
                  </a:lnTo>
                  <a:lnTo>
                    <a:pt x="23804" y="18082"/>
                  </a:lnTo>
                  <a:lnTo>
                    <a:pt x="17624" y="24719"/>
                  </a:lnTo>
                  <a:close/>
                </a:path>
              </a:pathLst>
            </a:custGeom>
            <a:solidFill>
              <a:srgbClr val="93C47D">
                <a:alpha val="53950"/>
              </a:srgbClr>
            </a:solidFill>
            <a:ln>
              <a:noFill/>
            </a:ln>
          </p:spPr>
        </p:sp>
      </p:grpSp>
      <p:sp>
        <p:nvSpPr>
          <p:cNvPr id="728" name="Shape 728"/>
          <p:cNvSpPr txBox="1"/>
          <p:nvPr/>
        </p:nvSpPr>
        <p:spPr>
          <a:xfrm>
            <a:off x="6743624" y="747625"/>
            <a:ext cx="22275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000">
                <a:solidFill>
                  <a:srgbClr val="D9D9D9"/>
                </a:solidFill>
              </a:rPr>
              <a:t>Instance Segmentation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734" name="Shape 734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245450" y="1600212"/>
            <a:ext cx="2007149" cy="1665336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Shape 735"/>
          <p:cNvSpPr txBox="1"/>
          <p:nvPr/>
        </p:nvSpPr>
        <p:spPr>
          <a:xfrm>
            <a:off x="245448" y="760925"/>
            <a:ext cx="2007299" cy="8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000">
                <a:solidFill>
                  <a:srgbClr val="D9D9D9"/>
                </a:solidFill>
              </a:rPr>
              <a:t>Classification</a:t>
            </a:r>
          </a:p>
        </p:txBody>
      </p:sp>
      <p:sp>
        <p:nvSpPr>
          <p:cNvPr id="736" name="Shape 736"/>
          <p:cNvSpPr txBox="1"/>
          <p:nvPr/>
        </p:nvSpPr>
        <p:spPr>
          <a:xfrm>
            <a:off x="2338097" y="747625"/>
            <a:ext cx="2007299" cy="8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000">
                <a:solidFill>
                  <a:srgbClr val="D9D9D9"/>
                </a:solidFill>
              </a:rPr>
              <a:t>Classification + Localization</a:t>
            </a:r>
          </a:p>
        </p:txBody>
      </p:sp>
      <p:sp>
        <p:nvSpPr>
          <p:cNvPr id="737" name="Shape 737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Computer Vision Tasks</a:t>
            </a:r>
          </a:p>
        </p:txBody>
      </p:sp>
      <p:grpSp>
        <p:nvGrpSpPr>
          <p:cNvPr id="738" name="Shape 738"/>
          <p:cNvGrpSpPr/>
          <p:nvPr/>
        </p:nvGrpSpPr>
        <p:grpSpPr>
          <a:xfrm>
            <a:off x="2338088" y="1607053"/>
            <a:ext cx="2007150" cy="1683500"/>
            <a:chOff x="448550" y="2723399"/>
            <a:chExt cx="2141874" cy="1796500"/>
          </a:xfrm>
        </p:grpSpPr>
        <p:pic>
          <p:nvPicPr>
            <p:cNvPr id="739" name="Shape 739"/>
            <p:cNvPicPr preferRelativeResize="0"/>
            <p:nvPr/>
          </p:nvPicPr>
          <p:blipFill>
            <a:blip r:embed="rId3">
              <a:alphaModFix amt="25000"/>
            </a:blip>
            <a:stretch>
              <a:fillRect/>
            </a:stretch>
          </p:blipFill>
          <p:spPr>
            <a:xfrm>
              <a:off x="448550" y="2723399"/>
              <a:ext cx="2141874" cy="17770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0" name="Shape 740"/>
            <p:cNvSpPr/>
            <p:nvPr/>
          </p:nvSpPr>
          <p:spPr>
            <a:xfrm>
              <a:off x="1035725" y="2742700"/>
              <a:ext cx="1087500" cy="1777200"/>
            </a:xfrm>
            <a:prstGeom prst="rect">
              <a:avLst/>
            </a:prstGeom>
            <a:noFill/>
            <a:ln cap="flat" cmpd="sng" w="76200">
              <a:solidFill>
                <a:srgbClr val="F4CCC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1" name="Shape 741"/>
          <p:cNvGrpSpPr/>
          <p:nvPr/>
        </p:nvGrpSpPr>
        <p:grpSpPr>
          <a:xfrm>
            <a:off x="6743621" y="1607898"/>
            <a:ext cx="2242359" cy="1681796"/>
            <a:chOff x="1976038" y="594324"/>
            <a:chExt cx="4083699" cy="3062824"/>
          </a:xfrm>
        </p:grpSpPr>
        <p:pic>
          <p:nvPicPr>
            <p:cNvPr id="742" name="Shape 742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>
              <a:off x="1976038" y="594324"/>
              <a:ext cx="4083699" cy="3062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3" name="Shape 743"/>
            <p:cNvSpPr/>
            <p:nvPr/>
          </p:nvSpPr>
          <p:spPr>
            <a:xfrm>
              <a:off x="2300325" y="1455200"/>
              <a:ext cx="1241700" cy="1321825"/>
            </a:xfrm>
            <a:custGeom>
              <a:pathLst>
                <a:path extrusionOk="0" h="52873" w="49668">
                  <a:moveTo>
                    <a:pt x="19226" y="9613"/>
                  </a:moveTo>
                  <a:lnTo>
                    <a:pt x="13504" y="4120"/>
                  </a:lnTo>
                  <a:lnTo>
                    <a:pt x="9613" y="5951"/>
                  </a:lnTo>
                  <a:lnTo>
                    <a:pt x="10528" y="19913"/>
                  </a:lnTo>
                  <a:lnTo>
                    <a:pt x="13046" y="27467"/>
                  </a:lnTo>
                  <a:lnTo>
                    <a:pt x="8011" y="22431"/>
                  </a:lnTo>
                  <a:lnTo>
                    <a:pt x="1144" y="29069"/>
                  </a:lnTo>
                  <a:lnTo>
                    <a:pt x="0" y="37995"/>
                  </a:lnTo>
                  <a:lnTo>
                    <a:pt x="11673" y="42573"/>
                  </a:lnTo>
                  <a:lnTo>
                    <a:pt x="16708" y="52873"/>
                  </a:lnTo>
                  <a:lnTo>
                    <a:pt x="49668" y="52415"/>
                  </a:lnTo>
                  <a:lnTo>
                    <a:pt x="49439" y="46693"/>
                  </a:lnTo>
                  <a:lnTo>
                    <a:pt x="43030" y="41200"/>
                  </a:lnTo>
                  <a:lnTo>
                    <a:pt x="44861" y="36393"/>
                  </a:lnTo>
                  <a:lnTo>
                    <a:pt x="40055" y="29526"/>
                  </a:lnTo>
                  <a:lnTo>
                    <a:pt x="34333" y="0"/>
                  </a:lnTo>
                  <a:lnTo>
                    <a:pt x="28610" y="229"/>
                  </a:lnTo>
                  <a:lnTo>
                    <a:pt x="26779" y="7782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>
              <a:noFill/>
            </a:ln>
          </p:spPr>
        </p:sp>
        <p:sp>
          <p:nvSpPr>
            <p:cNvPr id="744" name="Shape 744"/>
            <p:cNvSpPr/>
            <p:nvPr/>
          </p:nvSpPr>
          <p:spPr>
            <a:xfrm>
              <a:off x="3152925" y="1392250"/>
              <a:ext cx="778200" cy="1064325"/>
            </a:xfrm>
            <a:custGeom>
              <a:pathLst>
                <a:path extrusionOk="0" h="42573" w="31128">
                  <a:moveTo>
                    <a:pt x="8926" y="7096"/>
                  </a:moveTo>
                  <a:lnTo>
                    <a:pt x="15335" y="6180"/>
                  </a:lnTo>
                  <a:lnTo>
                    <a:pt x="20142" y="0"/>
                  </a:lnTo>
                  <a:lnTo>
                    <a:pt x="22659" y="458"/>
                  </a:lnTo>
                  <a:lnTo>
                    <a:pt x="24490" y="10758"/>
                  </a:lnTo>
                  <a:lnTo>
                    <a:pt x="24490" y="22660"/>
                  </a:lnTo>
                  <a:lnTo>
                    <a:pt x="28382" y="32273"/>
                  </a:lnTo>
                  <a:lnTo>
                    <a:pt x="31128" y="39369"/>
                  </a:lnTo>
                  <a:lnTo>
                    <a:pt x="21744" y="41200"/>
                  </a:lnTo>
                  <a:lnTo>
                    <a:pt x="9613" y="42573"/>
                  </a:lnTo>
                  <a:lnTo>
                    <a:pt x="10757" y="39140"/>
                  </a:lnTo>
                  <a:lnTo>
                    <a:pt x="6180" y="32731"/>
                  </a:lnTo>
                  <a:lnTo>
                    <a:pt x="0" y="4578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>
              <a:noFill/>
            </a:ln>
          </p:spPr>
        </p:sp>
        <p:sp>
          <p:nvSpPr>
            <p:cNvPr id="745" name="Shape 745"/>
            <p:cNvSpPr/>
            <p:nvPr/>
          </p:nvSpPr>
          <p:spPr>
            <a:xfrm>
              <a:off x="3810975" y="768550"/>
              <a:ext cx="1916900" cy="2574975"/>
            </a:xfrm>
            <a:custGeom>
              <a:pathLst>
                <a:path extrusionOk="0" h="102999" w="76676">
                  <a:moveTo>
                    <a:pt x="26550" y="0"/>
                  </a:moveTo>
                  <a:lnTo>
                    <a:pt x="50583" y="7324"/>
                  </a:lnTo>
                  <a:lnTo>
                    <a:pt x="56534" y="25635"/>
                  </a:lnTo>
                  <a:lnTo>
                    <a:pt x="50126" y="35477"/>
                  </a:lnTo>
                  <a:lnTo>
                    <a:pt x="76676" y="82857"/>
                  </a:lnTo>
                  <a:lnTo>
                    <a:pt x="72328" y="99336"/>
                  </a:lnTo>
                  <a:lnTo>
                    <a:pt x="32959" y="102999"/>
                  </a:lnTo>
                  <a:lnTo>
                    <a:pt x="17624" y="97963"/>
                  </a:lnTo>
                  <a:lnTo>
                    <a:pt x="4806" y="90868"/>
                  </a:lnTo>
                  <a:lnTo>
                    <a:pt x="10299" y="62715"/>
                  </a:lnTo>
                  <a:lnTo>
                    <a:pt x="5264" y="52186"/>
                  </a:lnTo>
                  <a:lnTo>
                    <a:pt x="10986" y="36164"/>
                  </a:lnTo>
                  <a:lnTo>
                    <a:pt x="0" y="24491"/>
                  </a:lnTo>
                  <a:lnTo>
                    <a:pt x="15106" y="458"/>
                  </a:lnTo>
                  <a:close/>
                </a:path>
              </a:pathLst>
            </a:custGeom>
            <a:solidFill>
              <a:srgbClr val="C9DAF8">
                <a:alpha val="47750"/>
              </a:srgbClr>
            </a:solidFill>
            <a:ln>
              <a:noFill/>
            </a:ln>
          </p:spPr>
        </p:sp>
        <p:sp>
          <p:nvSpPr>
            <p:cNvPr id="746" name="Shape 746"/>
            <p:cNvSpPr/>
            <p:nvPr/>
          </p:nvSpPr>
          <p:spPr>
            <a:xfrm>
              <a:off x="3645025" y="2736975"/>
              <a:ext cx="595100" cy="617975"/>
            </a:xfrm>
            <a:custGeom>
              <a:pathLst>
                <a:path extrusionOk="0" h="24719" w="23804">
                  <a:moveTo>
                    <a:pt x="0" y="21515"/>
                  </a:moveTo>
                  <a:lnTo>
                    <a:pt x="5035" y="11673"/>
                  </a:lnTo>
                  <a:lnTo>
                    <a:pt x="2518" y="7324"/>
                  </a:lnTo>
                  <a:lnTo>
                    <a:pt x="5493" y="0"/>
                  </a:lnTo>
                  <a:lnTo>
                    <a:pt x="14191" y="0"/>
                  </a:lnTo>
                  <a:lnTo>
                    <a:pt x="16022" y="7095"/>
                  </a:lnTo>
                  <a:lnTo>
                    <a:pt x="13733" y="12360"/>
                  </a:lnTo>
                  <a:lnTo>
                    <a:pt x="18082" y="13962"/>
                  </a:lnTo>
                  <a:lnTo>
                    <a:pt x="21515" y="12360"/>
                  </a:lnTo>
                  <a:lnTo>
                    <a:pt x="23804" y="18082"/>
                  </a:lnTo>
                  <a:lnTo>
                    <a:pt x="17624" y="24719"/>
                  </a:lnTo>
                  <a:close/>
                </a:path>
              </a:pathLst>
            </a:custGeom>
            <a:solidFill>
              <a:srgbClr val="93C47D">
                <a:alpha val="53950"/>
              </a:srgbClr>
            </a:solidFill>
            <a:ln>
              <a:noFill/>
            </a:ln>
          </p:spPr>
        </p:sp>
      </p:grpSp>
      <p:sp>
        <p:nvSpPr>
          <p:cNvPr id="747" name="Shape 747"/>
          <p:cNvSpPr txBox="1"/>
          <p:nvPr/>
        </p:nvSpPr>
        <p:spPr>
          <a:xfrm>
            <a:off x="6743624" y="747625"/>
            <a:ext cx="22275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000">
                <a:solidFill>
                  <a:srgbClr val="D9D9D9"/>
                </a:solidFill>
              </a:rPr>
              <a:t>Instance Segmentation</a:t>
            </a:r>
          </a:p>
        </p:txBody>
      </p:sp>
      <p:grpSp>
        <p:nvGrpSpPr>
          <p:cNvPr id="748" name="Shape 748"/>
          <p:cNvGrpSpPr/>
          <p:nvPr/>
        </p:nvGrpSpPr>
        <p:grpSpPr>
          <a:xfrm>
            <a:off x="4430738" y="1613518"/>
            <a:ext cx="2227377" cy="1670566"/>
            <a:chOff x="4522198" y="2551275"/>
            <a:chExt cx="1907327" cy="1430524"/>
          </a:xfrm>
        </p:grpSpPr>
        <p:pic>
          <p:nvPicPr>
            <p:cNvPr id="749" name="Shape 7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22198" y="2551275"/>
              <a:ext cx="1907327" cy="1430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0" name="Shape 750"/>
            <p:cNvSpPr/>
            <p:nvPr/>
          </p:nvSpPr>
          <p:spPr>
            <a:xfrm>
              <a:off x="4670201" y="2954400"/>
              <a:ext cx="580499" cy="6579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4994250" y="2937597"/>
              <a:ext cx="485399" cy="514499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5360499" y="2637574"/>
              <a:ext cx="965999" cy="1238099"/>
            </a:xfrm>
            <a:prstGeom prst="rect">
              <a:avLst/>
            </a:pr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5274650" y="3515075"/>
              <a:ext cx="302400" cy="360600"/>
            </a:xfrm>
            <a:prstGeom prst="rect">
              <a:avLst/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54" name="Shape 754"/>
          <p:cNvSpPr txBox="1"/>
          <p:nvPr/>
        </p:nvSpPr>
        <p:spPr>
          <a:xfrm>
            <a:off x="4430748" y="747625"/>
            <a:ext cx="22275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000"/>
              <a:t>Object Detection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60" name="Shape 760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Detection as Regression?</a:t>
            </a:r>
          </a:p>
        </p:txBody>
      </p:sp>
      <p:pic>
        <p:nvPicPr>
          <p:cNvPr id="761" name="Shape 7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263" y="1654193"/>
            <a:ext cx="2227376" cy="16705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2" name="Shape 762"/>
          <p:cNvCxnSpPr/>
          <p:nvPr/>
        </p:nvCxnSpPr>
        <p:spPr>
          <a:xfrm>
            <a:off x="3931475" y="2490475"/>
            <a:ext cx="1985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63" name="Shape 763"/>
          <p:cNvSpPr txBox="1"/>
          <p:nvPr/>
        </p:nvSpPr>
        <p:spPr>
          <a:xfrm>
            <a:off x="6126750" y="1288525"/>
            <a:ext cx="2547600" cy="2403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DOG, (x, y, w, h)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CAT, (x, y, w, h)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CAT, (x, y, w, h)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DUCK (x, y, w, h)</a:t>
            </a:r>
            <a:br>
              <a:rPr lang="en" sz="2400"/>
            </a:br>
          </a:p>
          <a:p>
            <a:pPr lvl="0">
              <a:spcBef>
                <a:spcPts val="0"/>
              </a:spcBef>
              <a:buNone/>
            </a:pPr>
            <a:r>
              <a:rPr lang="en" sz="2400"/>
              <a:t>= 16 numbers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69" name="Shape 769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Detection as Regression?</a:t>
            </a:r>
          </a:p>
        </p:txBody>
      </p:sp>
      <p:cxnSp>
        <p:nvCxnSpPr>
          <p:cNvPr id="770" name="Shape 770"/>
          <p:cNvCxnSpPr/>
          <p:nvPr/>
        </p:nvCxnSpPr>
        <p:spPr>
          <a:xfrm>
            <a:off x="3931475" y="2490475"/>
            <a:ext cx="1985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71" name="Shape 771"/>
          <p:cNvSpPr txBox="1"/>
          <p:nvPr/>
        </p:nvSpPr>
        <p:spPr>
          <a:xfrm>
            <a:off x="6126750" y="1288525"/>
            <a:ext cx="2547600" cy="2403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DOG, (x, y, w, h)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CAT, (x, y, w, h)</a:t>
            </a:r>
            <a:br>
              <a:rPr lang="en" sz="2400"/>
            </a:b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= 8 numbers</a:t>
            </a:r>
          </a:p>
        </p:txBody>
      </p:sp>
      <p:pic>
        <p:nvPicPr>
          <p:cNvPr id="772" name="Shape 7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649" y="1603275"/>
            <a:ext cx="2666049" cy="177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650" y="1260650"/>
            <a:ext cx="3590850" cy="283634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/>
          <p:nvPr/>
        </p:nvSpPr>
        <p:spPr>
          <a:xfrm>
            <a:off x="177400" y="100800"/>
            <a:ext cx="6809399" cy="7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/>
              <a:t>Pooling</a:t>
            </a:r>
          </a:p>
        </p:txBody>
      </p:sp>
      <p:graphicFrame>
        <p:nvGraphicFramePr>
          <p:cNvPr id="72" name="Shape 72"/>
          <p:cNvGraphicFramePr/>
          <p:nvPr/>
        </p:nvGraphicFramePr>
        <p:xfrm>
          <a:off x="6621625" y="320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{9DB56357-6B28-44A3-94E2-FE7EE3BC09C1}</a:tableStyleId>
              </a:tblPr>
              <a:tblGrid>
                <a:gridCol w="409450"/>
                <a:gridCol w="409450"/>
                <a:gridCol w="409450"/>
                <a:gridCol w="409450"/>
              </a:tblGrid>
              <a:tr h="4095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1</a:t>
                      </a: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1</a:t>
                      </a: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2</a:t>
                      </a: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4</a:t>
                      </a: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</a:tr>
              <a:tr h="4095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5</a:t>
                      </a: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600"/>
                        <a:t>6</a:t>
                      </a: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7</a:t>
                      </a: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600"/>
                        <a:t>8</a:t>
                      </a: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</a:tr>
              <a:tr h="4095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600"/>
                        <a:t>3</a:t>
                      </a: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2</a:t>
                      </a: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1</a:t>
                      </a:r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0</a:t>
                      </a:r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</a:tr>
              <a:tr h="4095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1</a:t>
                      </a: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2</a:t>
                      </a: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3</a:t>
                      </a:r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600"/>
                        <a:t>4</a:t>
                      </a:r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cxnSp>
        <p:nvCxnSpPr>
          <p:cNvPr id="73" name="Shape 73"/>
          <p:cNvCxnSpPr/>
          <p:nvPr/>
        </p:nvCxnSpPr>
        <p:spPr>
          <a:xfrm>
            <a:off x="7454450" y="2155400"/>
            <a:ext cx="0" cy="1218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4" name="Shape 74"/>
          <p:cNvSpPr txBox="1"/>
          <p:nvPr/>
        </p:nvSpPr>
        <p:spPr>
          <a:xfrm>
            <a:off x="7538700" y="2385687"/>
            <a:ext cx="1300499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2x2 max pooling</a:t>
            </a:r>
          </a:p>
        </p:txBody>
      </p:sp>
      <p:graphicFrame>
        <p:nvGraphicFramePr>
          <p:cNvPr id="75" name="Shape 75"/>
          <p:cNvGraphicFramePr/>
          <p:nvPr/>
        </p:nvGraphicFramePr>
        <p:xfrm>
          <a:off x="7015762" y="3455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{9DB56357-6B28-44A3-94E2-FE7EE3BC09C1}</a:tableStyleId>
              </a:tblPr>
              <a:tblGrid>
                <a:gridCol w="424750"/>
                <a:gridCol w="424750"/>
              </a:tblGrid>
              <a:tr h="4247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6</a:t>
                      </a: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8</a:t>
                      </a: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</a:tr>
              <a:tr h="4247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3</a:t>
                      </a: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4</a:t>
                      </a:r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78" name="Shape 778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Detection as Regression?</a:t>
            </a:r>
          </a:p>
        </p:txBody>
      </p:sp>
      <p:cxnSp>
        <p:nvCxnSpPr>
          <p:cNvPr id="779" name="Shape 779"/>
          <p:cNvCxnSpPr/>
          <p:nvPr/>
        </p:nvCxnSpPr>
        <p:spPr>
          <a:xfrm>
            <a:off x="3931475" y="2490475"/>
            <a:ext cx="1985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80" name="Shape 780"/>
          <p:cNvSpPr txBox="1"/>
          <p:nvPr/>
        </p:nvSpPr>
        <p:spPr>
          <a:xfrm>
            <a:off x="6126750" y="1288525"/>
            <a:ext cx="2547600" cy="2403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CAT, (x, y, w, h)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CAT, (x, y, w, h)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….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CAT (x, y, w, h)</a:t>
            </a:r>
            <a:br>
              <a:rPr lang="en" sz="2400"/>
            </a:b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= many numbers</a:t>
            </a:r>
          </a:p>
        </p:txBody>
      </p:sp>
      <p:pic>
        <p:nvPicPr>
          <p:cNvPr id="781" name="Shape 7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150" y="1556425"/>
            <a:ext cx="3050949" cy="1868099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Shape 782"/>
          <p:cNvSpPr txBox="1"/>
          <p:nvPr/>
        </p:nvSpPr>
        <p:spPr>
          <a:xfrm>
            <a:off x="1507175" y="3832775"/>
            <a:ext cx="50439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Need variable sized outputs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7" name="Shape 7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650" y="1603274"/>
            <a:ext cx="3851000" cy="2563050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Shape 78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89" name="Shape 789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Detection as Classification</a:t>
            </a:r>
          </a:p>
        </p:txBody>
      </p:sp>
      <p:sp>
        <p:nvSpPr>
          <p:cNvPr id="790" name="Shape 790"/>
          <p:cNvSpPr/>
          <p:nvPr/>
        </p:nvSpPr>
        <p:spPr>
          <a:xfrm>
            <a:off x="939100" y="1961225"/>
            <a:ext cx="1407299" cy="20748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1" name="Shape 791"/>
          <p:cNvSpPr txBox="1"/>
          <p:nvPr/>
        </p:nvSpPr>
        <p:spPr>
          <a:xfrm>
            <a:off x="5485325" y="2001000"/>
            <a:ext cx="2733299" cy="1553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980000"/>
                </a:solidFill>
              </a:rPr>
              <a:t>CAT? NO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3000">
              <a:solidFill>
                <a:srgbClr val="98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b="1" lang="en" sz="3000">
                <a:solidFill>
                  <a:srgbClr val="980000"/>
                </a:solidFill>
              </a:rPr>
              <a:t>DOG? NO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Shape 7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650" y="1603274"/>
            <a:ext cx="3851000" cy="2563050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Shape 79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98" name="Shape 798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Detection as Classification</a:t>
            </a:r>
          </a:p>
        </p:txBody>
      </p:sp>
      <p:sp>
        <p:nvSpPr>
          <p:cNvPr id="799" name="Shape 799"/>
          <p:cNvSpPr/>
          <p:nvPr/>
        </p:nvSpPr>
        <p:spPr>
          <a:xfrm>
            <a:off x="1396300" y="1961225"/>
            <a:ext cx="1407299" cy="20748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0" name="Shape 800"/>
          <p:cNvSpPr txBox="1"/>
          <p:nvPr/>
        </p:nvSpPr>
        <p:spPr>
          <a:xfrm>
            <a:off x="5485325" y="2001000"/>
            <a:ext cx="2733299" cy="1553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8761D"/>
                </a:solidFill>
              </a:rPr>
              <a:t>CAT? YES!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3000">
              <a:solidFill>
                <a:srgbClr val="98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980000"/>
                </a:solidFill>
              </a:rPr>
              <a:t>DOG? NO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Shape 8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650" y="1603274"/>
            <a:ext cx="3851000" cy="2563050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Shape 806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07" name="Shape 807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Detection as Classification</a:t>
            </a:r>
          </a:p>
        </p:txBody>
      </p:sp>
      <p:sp>
        <p:nvSpPr>
          <p:cNvPr id="808" name="Shape 808"/>
          <p:cNvSpPr/>
          <p:nvPr/>
        </p:nvSpPr>
        <p:spPr>
          <a:xfrm>
            <a:off x="2158300" y="1961225"/>
            <a:ext cx="1407299" cy="20748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9" name="Shape 809"/>
          <p:cNvSpPr txBox="1"/>
          <p:nvPr/>
        </p:nvSpPr>
        <p:spPr>
          <a:xfrm>
            <a:off x="5485325" y="2001000"/>
            <a:ext cx="2733299" cy="1553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980000"/>
                </a:solidFill>
              </a:rPr>
              <a:t>CAT? NO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3000">
              <a:solidFill>
                <a:srgbClr val="98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980000"/>
                </a:solidFill>
              </a:rPr>
              <a:t>DOG? NO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Shape 814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15" name="Shape 815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Detection as Classification</a:t>
            </a:r>
          </a:p>
        </p:txBody>
      </p:sp>
      <p:sp>
        <p:nvSpPr>
          <p:cNvPr id="816" name="Shape 816"/>
          <p:cNvSpPr txBox="1"/>
          <p:nvPr/>
        </p:nvSpPr>
        <p:spPr>
          <a:xfrm>
            <a:off x="286900" y="952900"/>
            <a:ext cx="7468199" cy="3213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lvl="0" rtl="0">
              <a:spcBef>
                <a:spcPts val="0"/>
              </a:spcBef>
              <a:buNone/>
            </a:pPr>
            <a:r>
              <a:rPr b="1" lang="en" sz="2400"/>
              <a:t>Problem</a:t>
            </a:r>
            <a:r>
              <a:rPr lang="en" sz="2400"/>
              <a:t>: Need to test many positions and scales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rPr b="1" lang="en" sz="2400"/>
              <a:t>Solution: </a:t>
            </a:r>
            <a:r>
              <a:rPr lang="en" sz="2400"/>
              <a:t>If your classifier is fast enough, just do it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822" name="Shape 8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750" y="696225"/>
            <a:ext cx="4944725" cy="3529662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Shape 823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Histogram of Oriented Gradients</a:t>
            </a:r>
          </a:p>
        </p:txBody>
      </p:sp>
      <p:sp>
        <p:nvSpPr>
          <p:cNvPr id="824" name="Shape 824"/>
          <p:cNvSpPr txBox="1"/>
          <p:nvPr/>
        </p:nvSpPr>
        <p:spPr>
          <a:xfrm>
            <a:off x="38200" y="4263950"/>
            <a:ext cx="6333899" cy="350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Dalal and Triggs</a:t>
            </a:r>
            <a:r>
              <a:rPr lang="en" sz="1100"/>
              <a:t>, “Histograms of Oriented Gradients for Human Detection”, CVPR 2005</a:t>
            </a:r>
            <a:br>
              <a:rPr lang="en" sz="1100"/>
            </a:br>
            <a:r>
              <a:rPr lang="en" sz="1100"/>
              <a:t>Slide credit: Ross Girshick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30" name="Shape 830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Deformable Parts Model (DPM)</a:t>
            </a:r>
          </a:p>
        </p:txBody>
      </p:sp>
      <p:pic>
        <p:nvPicPr>
          <p:cNvPr id="831" name="Shape 831"/>
          <p:cNvPicPr preferRelativeResize="0"/>
          <p:nvPr/>
        </p:nvPicPr>
        <p:blipFill rotWithShape="1">
          <a:blip r:embed="rId3">
            <a:alphaModFix/>
          </a:blip>
          <a:srcRect b="49031" l="0" r="0" t="0"/>
          <a:stretch/>
        </p:blipFill>
        <p:spPr>
          <a:xfrm>
            <a:off x="120875" y="1144000"/>
            <a:ext cx="4490623" cy="28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Shape 832"/>
          <p:cNvPicPr preferRelativeResize="0"/>
          <p:nvPr/>
        </p:nvPicPr>
        <p:blipFill rotWithShape="1">
          <a:blip r:embed="rId3">
            <a:alphaModFix/>
          </a:blip>
          <a:srcRect b="0" l="0" r="0" t="45208"/>
          <a:stretch/>
        </p:blipFill>
        <p:spPr>
          <a:xfrm>
            <a:off x="4632325" y="1143999"/>
            <a:ext cx="4290649" cy="2933026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Shape 833"/>
          <p:cNvSpPr/>
          <p:nvPr/>
        </p:nvSpPr>
        <p:spPr>
          <a:xfrm>
            <a:off x="1678025" y="3686325"/>
            <a:ext cx="2798399" cy="4961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4" name="Shape 834"/>
          <p:cNvSpPr/>
          <p:nvPr/>
        </p:nvSpPr>
        <p:spPr>
          <a:xfrm>
            <a:off x="4791650" y="958875"/>
            <a:ext cx="1011000" cy="4961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5" name="Shape 835"/>
          <p:cNvSpPr txBox="1"/>
          <p:nvPr/>
        </p:nvSpPr>
        <p:spPr>
          <a:xfrm>
            <a:off x="38200" y="4221050"/>
            <a:ext cx="4039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Felzenszwalb</a:t>
            </a:r>
            <a:r>
              <a:rPr lang="en" sz="1100"/>
              <a:t> et al, “Object Detection with Discriminatively Trained Part Based Models”, PAMI 2010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Shape 84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41" name="Shape 841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Aside: Deformable Parts Models are CNNs?</a:t>
            </a:r>
          </a:p>
        </p:txBody>
      </p:sp>
      <p:pic>
        <p:nvPicPr>
          <p:cNvPr id="842" name="Shape 8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999" y="1366027"/>
            <a:ext cx="4669575" cy="185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Shape 8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324" y="1465224"/>
            <a:ext cx="4000074" cy="1657174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Shape 844"/>
          <p:cNvSpPr txBox="1"/>
          <p:nvPr/>
        </p:nvSpPr>
        <p:spPr>
          <a:xfrm>
            <a:off x="38200" y="4221050"/>
            <a:ext cx="6745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Girschick</a:t>
            </a:r>
            <a:r>
              <a:rPr lang="en" sz="1100"/>
              <a:t> et al, “Deformable Part Models are Convolutional Neural Networks”, CVPR 2015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50" name="Shape 850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Detection as Classification</a:t>
            </a:r>
          </a:p>
        </p:txBody>
      </p:sp>
      <p:sp>
        <p:nvSpPr>
          <p:cNvPr id="851" name="Shape 851"/>
          <p:cNvSpPr txBox="1"/>
          <p:nvPr/>
        </p:nvSpPr>
        <p:spPr>
          <a:xfrm>
            <a:off x="286900" y="952900"/>
            <a:ext cx="8558399" cy="3213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lvl="0" rtl="0">
              <a:spcBef>
                <a:spcPts val="0"/>
              </a:spcBef>
              <a:buNone/>
            </a:pPr>
            <a:r>
              <a:rPr b="1" lang="en" sz="2400"/>
              <a:t>Problem</a:t>
            </a:r>
            <a:r>
              <a:rPr lang="en" sz="2400"/>
              <a:t>: Need to test many positions and scales, </a:t>
            </a:r>
            <a:br>
              <a:rPr lang="en" sz="2400"/>
            </a:br>
            <a:r>
              <a:rPr lang="en" sz="2400"/>
              <a:t>and use a computationally demanding classifier (CNN)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b="1" lang="en" sz="2400"/>
              <a:t>Solution: </a:t>
            </a:r>
            <a:r>
              <a:rPr lang="en" sz="2400"/>
              <a:t>Only look at a tiny subset of possible positions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Shape 8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8350" y="2300350"/>
            <a:ext cx="3105375" cy="2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Shape 85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58" name="Shape 858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Region Proposals</a:t>
            </a:r>
          </a:p>
        </p:txBody>
      </p:sp>
      <p:pic>
        <p:nvPicPr>
          <p:cNvPr id="859" name="Shape 8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75" y="2300200"/>
            <a:ext cx="3105375" cy="2066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0" name="Shape 860"/>
          <p:cNvCxnSpPr/>
          <p:nvPr/>
        </p:nvCxnSpPr>
        <p:spPr>
          <a:xfrm>
            <a:off x="3734100" y="3333750"/>
            <a:ext cx="1675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61" name="Shape 861"/>
          <p:cNvSpPr txBox="1"/>
          <p:nvPr/>
        </p:nvSpPr>
        <p:spPr>
          <a:xfrm>
            <a:off x="1049400" y="819175"/>
            <a:ext cx="7045200" cy="9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Find “blobby” image regions that are likely to contain objects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“Class-agnostic” object detector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Look for “blob-like” regions</a:t>
            </a:r>
          </a:p>
        </p:txBody>
      </p:sp>
      <p:sp>
        <p:nvSpPr>
          <p:cNvPr id="862" name="Shape 862"/>
          <p:cNvSpPr/>
          <p:nvPr/>
        </p:nvSpPr>
        <p:spPr>
          <a:xfrm>
            <a:off x="5802600" y="2770850"/>
            <a:ext cx="1407299" cy="1407299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3" name="Shape 863"/>
          <p:cNvSpPr/>
          <p:nvPr/>
        </p:nvSpPr>
        <p:spPr>
          <a:xfrm>
            <a:off x="6345500" y="2388850"/>
            <a:ext cx="2231100" cy="19032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4" name="Shape 864"/>
          <p:cNvSpPr/>
          <p:nvPr/>
        </p:nvSpPr>
        <p:spPr>
          <a:xfrm>
            <a:off x="7287950" y="3081750"/>
            <a:ext cx="296100" cy="251999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5" name="Shape 865"/>
          <p:cNvSpPr/>
          <p:nvPr/>
        </p:nvSpPr>
        <p:spPr>
          <a:xfrm>
            <a:off x="7952875" y="2829750"/>
            <a:ext cx="469199" cy="3936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6" name="Shape 866"/>
          <p:cNvSpPr/>
          <p:nvPr/>
        </p:nvSpPr>
        <p:spPr>
          <a:xfrm>
            <a:off x="7473387" y="2756594"/>
            <a:ext cx="215999" cy="191099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7" name="Shape 867"/>
          <p:cNvSpPr/>
          <p:nvPr/>
        </p:nvSpPr>
        <p:spPr>
          <a:xfrm>
            <a:off x="7051711" y="2860182"/>
            <a:ext cx="215999" cy="191099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8" name="Shape 868"/>
          <p:cNvSpPr/>
          <p:nvPr/>
        </p:nvSpPr>
        <p:spPr>
          <a:xfrm>
            <a:off x="5840150" y="3234150"/>
            <a:ext cx="393600" cy="3501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9" name="Shape 869"/>
          <p:cNvSpPr/>
          <p:nvPr/>
        </p:nvSpPr>
        <p:spPr>
          <a:xfrm>
            <a:off x="6025091" y="2929350"/>
            <a:ext cx="393600" cy="3501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0" name="Shape 870"/>
          <p:cNvSpPr/>
          <p:nvPr/>
        </p:nvSpPr>
        <p:spPr>
          <a:xfrm>
            <a:off x="6449750" y="2548350"/>
            <a:ext cx="393600" cy="251999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1" name="Shape 81"/>
          <p:cNvSpPr txBox="1"/>
          <p:nvPr/>
        </p:nvSpPr>
        <p:spPr>
          <a:xfrm>
            <a:off x="177400" y="100800"/>
            <a:ext cx="6809399" cy="7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/>
              <a:t>Case Studies</a:t>
            </a:r>
          </a:p>
        </p:txBody>
      </p:sp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9462" y="821352"/>
            <a:ext cx="3809237" cy="104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1808" y="2054500"/>
            <a:ext cx="3764529" cy="12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9360" y="3473225"/>
            <a:ext cx="4449399" cy="104892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 txBox="1"/>
          <p:nvPr/>
        </p:nvSpPr>
        <p:spPr>
          <a:xfrm>
            <a:off x="891125" y="952875"/>
            <a:ext cx="1157400" cy="917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/>
              <a:t>LeNet (1998)</a:t>
            </a:r>
          </a:p>
        </p:txBody>
      </p:sp>
      <p:sp>
        <p:nvSpPr>
          <p:cNvPr id="86" name="Shape 86"/>
          <p:cNvSpPr txBox="1"/>
          <p:nvPr/>
        </p:nvSpPr>
        <p:spPr>
          <a:xfrm>
            <a:off x="803825" y="2193375"/>
            <a:ext cx="13320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AlexNet</a:t>
            </a:r>
            <a:br>
              <a:rPr lang="en" sz="2400"/>
            </a:br>
            <a:r>
              <a:rPr lang="en" sz="2400"/>
              <a:t>(2012)</a:t>
            </a:r>
          </a:p>
        </p:txBody>
      </p:sp>
      <p:sp>
        <p:nvSpPr>
          <p:cNvPr id="87" name="Shape 87"/>
          <p:cNvSpPr txBox="1"/>
          <p:nvPr/>
        </p:nvSpPr>
        <p:spPr>
          <a:xfrm>
            <a:off x="803825" y="3386175"/>
            <a:ext cx="12021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ZFNet</a:t>
            </a:r>
            <a:br>
              <a:rPr lang="en" sz="2400"/>
            </a:br>
            <a:r>
              <a:rPr lang="en" sz="2400"/>
              <a:t>(2013)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76" name="Shape 876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Region Proposals: Selective Search</a:t>
            </a:r>
          </a:p>
        </p:txBody>
      </p:sp>
      <p:grpSp>
        <p:nvGrpSpPr>
          <p:cNvPr id="877" name="Shape 877"/>
          <p:cNvGrpSpPr/>
          <p:nvPr/>
        </p:nvGrpSpPr>
        <p:grpSpPr>
          <a:xfrm>
            <a:off x="1471606" y="1252148"/>
            <a:ext cx="6200792" cy="2943809"/>
            <a:chOff x="863950" y="1073050"/>
            <a:chExt cx="7191825" cy="3414299"/>
          </a:xfrm>
        </p:grpSpPr>
        <p:pic>
          <p:nvPicPr>
            <p:cNvPr id="878" name="Shape 878"/>
            <p:cNvPicPr preferRelativeResize="0"/>
            <p:nvPr/>
          </p:nvPicPr>
          <p:blipFill rotWithShape="1">
            <a:blip r:embed="rId3">
              <a:alphaModFix/>
            </a:blip>
            <a:srcRect b="49601" l="0" r="66451" t="0"/>
            <a:stretch/>
          </p:blipFill>
          <p:spPr>
            <a:xfrm>
              <a:off x="863950" y="1073050"/>
              <a:ext cx="1621100" cy="1550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9" name="Shape 879"/>
            <p:cNvPicPr preferRelativeResize="0"/>
            <p:nvPr/>
          </p:nvPicPr>
          <p:blipFill rotWithShape="1">
            <a:blip r:embed="rId3">
              <a:alphaModFix/>
            </a:blip>
            <a:srcRect b="49601" l="33929" r="33240" t="0"/>
            <a:stretch/>
          </p:blipFill>
          <p:spPr>
            <a:xfrm>
              <a:off x="3697450" y="1073050"/>
              <a:ext cx="1586375" cy="1550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0" name="Shape 880"/>
            <p:cNvPicPr preferRelativeResize="0"/>
            <p:nvPr/>
          </p:nvPicPr>
          <p:blipFill rotWithShape="1">
            <a:blip r:embed="rId3">
              <a:alphaModFix/>
            </a:blip>
            <a:srcRect b="49601" l="66450" r="0" t="0"/>
            <a:stretch/>
          </p:blipFill>
          <p:spPr>
            <a:xfrm>
              <a:off x="6434675" y="1073050"/>
              <a:ext cx="1621100" cy="1550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1" name="Shape 881"/>
            <p:cNvPicPr preferRelativeResize="0"/>
            <p:nvPr/>
          </p:nvPicPr>
          <p:blipFill rotWithShape="1">
            <a:blip r:embed="rId3">
              <a:alphaModFix/>
            </a:blip>
            <a:srcRect b="0" l="33929" r="33240" t="50734"/>
            <a:stretch/>
          </p:blipFill>
          <p:spPr>
            <a:xfrm>
              <a:off x="3697450" y="2954175"/>
              <a:ext cx="1586375" cy="1515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2" name="Shape 882"/>
            <p:cNvPicPr preferRelativeResize="0"/>
            <p:nvPr/>
          </p:nvPicPr>
          <p:blipFill rotWithShape="1">
            <a:blip r:embed="rId3">
              <a:alphaModFix/>
            </a:blip>
            <a:srcRect b="0" l="66450" r="0" t="50734"/>
            <a:stretch/>
          </p:blipFill>
          <p:spPr>
            <a:xfrm>
              <a:off x="6434675" y="2954175"/>
              <a:ext cx="1621100" cy="1515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3" name="Shape 883"/>
            <p:cNvPicPr preferRelativeResize="0"/>
            <p:nvPr/>
          </p:nvPicPr>
          <p:blipFill rotWithShape="1">
            <a:blip r:embed="rId3">
              <a:alphaModFix/>
            </a:blip>
            <a:srcRect b="0" l="0" r="66451" t="50734"/>
            <a:stretch/>
          </p:blipFill>
          <p:spPr>
            <a:xfrm>
              <a:off x="863950" y="2971575"/>
              <a:ext cx="1621100" cy="151577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84" name="Shape 884"/>
            <p:cNvCxnSpPr>
              <a:stCxn id="878" idx="3"/>
              <a:endCxn id="879" idx="1"/>
            </p:cNvCxnSpPr>
            <p:nvPr/>
          </p:nvCxnSpPr>
          <p:spPr>
            <a:xfrm>
              <a:off x="2485050" y="1848337"/>
              <a:ext cx="1212299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885" name="Shape 885"/>
            <p:cNvCxnSpPr>
              <a:stCxn id="879" idx="3"/>
              <a:endCxn id="880" idx="1"/>
            </p:cNvCxnSpPr>
            <p:nvPr/>
          </p:nvCxnSpPr>
          <p:spPr>
            <a:xfrm>
              <a:off x="5283825" y="1848337"/>
              <a:ext cx="11511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886" name="Shape 886"/>
            <p:cNvCxnSpPr>
              <a:stCxn id="878" idx="2"/>
              <a:endCxn id="883" idx="0"/>
            </p:cNvCxnSpPr>
            <p:nvPr/>
          </p:nvCxnSpPr>
          <p:spPr>
            <a:xfrm>
              <a:off x="1674500" y="2623624"/>
              <a:ext cx="0" cy="3480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887" name="Shape 887"/>
            <p:cNvCxnSpPr/>
            <p:nvPr/>
          </p:nvCxnSpPr>
          <p:spPr>
            <a:xfrm>
              <a:off x="4490637" y="2623624"/>
              <a:ext cx="0" cy="347999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888" name="Shape 888"/>
            <p:cNvCxnSpPr/>
            <p:nvPr/>
          </p:nvCxnSpPr>
          <p:spPr>
            <a:xfrm>
              <a:off x="7245225" y="2623624"/>
              <a:ext cx="0" cy="347999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  <p:sp>
        <p:nvSpPr>
          <p:cNvPr id="889" name="Shape 889"/>
          <p:cNvSpPr txBox="1"/>
          <p:nvPr/>
        </p:nvSpPr>
        <p:spPr>
          <a:xfrm>
            <a:off x="1368275" y="830884"/>
            <a:ext cx="6494700" cy="349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Bottom-up segmentation, merging regions at multiple scales</a:t>
            </a:r>
          </a:p>
        </p:txBody>
      </p:sp>
      <p:sp>
        <p:nvSpPr>
          <p:cNvPr id="890" name="Shape 890"/>
          <p:cNvSpPr txBox="1"/>
          <p:nvPr/>
        </p:nvSpPr>
        <p:spPr>
          <a:xfrm>
            <a:off x="247475" y="2219825"/>
            <a:ext cx="1120800" cy="953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Convert regions to boxes</a:t>
            </a:r>
          </a:p>
        </p:txBody>
      </p:sp>
      <p:sp>
        <p:nvSpPr>
          <p:cNvPr id="891" name="Shape 891"/>
          <p:cNvSpPr txBox="1"/>
          <p:nvPr/>
        </p:nvSpPr>
        <p:spPr>
          <a:xfrm>
            <a:off x="96825" y="4329025"/>
            <a:ext cx="6681299" cy="2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Uijlings</a:t>
            </a:r>
            <a:r>
              <a:rPr lang="en" sz="1100">
                <a:solidFill>
                  <a:schemeClr val="dk1"/>
                </a:solidFill>
              </a:rPr>
              <a:t> et al, “Selective Search for Object Recognition”, IJCV 2013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Shape 896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97" name="Shape 897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Region Proposals: Many other choices</a:t>
            </a:r>
          </a:p>
        </p:txBody>
      </p:sp>
      <p:pic>
        <p:nvPicPr>
          <p:cNvPr id="898" name="Shape 8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136" y="905875"/>
            <a:ext cx="8443725" cy="28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Shape 899"/>
          <p:cNvSpPr txBox="1"/>
          <p:nvPr/>
        </p:nvSpPr>
        <p:spPr>
          <a:xfrm>
            <a:off x="96825" y="4329025"/>
            <a:ext cx="6681299" cy="2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Hosang</a:t>
            </a:r>
            <a:r>
              <a:rPr lang="en" sz="1100">
                <a:solidFill>
                  <a:schemeClr val="dk1"/>
                </a:solidFill>
              </a:rPr>
              <a:t> et al, “What makes for effective detection proposals?”, PAMI 2015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05" name="Shape 905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Region Proposals: Many other choices</a:t>
            </a:r>
          </a:p>
        </p:txBody>
      </p:sp>
      <p:pic>
        <p:nvPicPr>
          <p:cNvPr id="906" name="Shape 9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136" y="905875"/>
            <a:ext cx="8443725" cy="28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Shape 907"/>
          <p:cNvSpPr txBox="1"/>
          <p:nvPr/>
        </p:nvSpPr>
        <p:spPr>
          <a:xfrm>
            <a:off x="96825" y="4329025"/>
            <a:ext cx="6681299" cy="2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Hosang</a:t>
            </a:r>
            <a:r>
              <a:rPr lang="en" sz="1100">
                <a:solidFill>
                  <a:schemeClr val="dk1"/>
                </a:solidFill>
              </a:rPr>
              <a:t> et al, “What makes for effective detection proposals?”, PAMI 2015</a:t>
            </a:r>
          </a:p>
        </p:txBody>
      </p:sp>
      <p:sp>
        <p:nvSpPr>
          <p:cNvPr id="908" name="Shape 908"/>
          <p:cNvSpPr/>
          <p:nvPr/>
        </p:nvSpPr>
        <p:spPr>
          <a:xfrm>
            <a:off x="815700" y="1522375"/>
            <a:ext cx="7760999" cy="1710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Shape 913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14" name="Shape 914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Putting it together: R-CNN</a:t>
            </a:r>
          </a:p>
        </p:txBody>
      </p:sp>
      <p:sp>
        <p:nvSpPr>
          <p:cNvPr id="915" name="Shape 915"/>
          <p:cNvSpPr txBox="1"/>
          <p:nvPr/>
        </p:nvSpPr>
        <p:spPr>
          <a:xfrm>
            <a:off x="5959400" y="3666125"/>
            <a:ext cx="3069000" cy="902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Girschick</a:t>
            </a:r>
            <a:r>
              <a:rPr lang="en" sz="1100">
                <a:solidFill>
                  <a:schemeClr val="dk1"/>
                </a:solidFill>
              </a:rPr>
              <a:t> et al, “Rich feature hierarchies for accurate object detection and semantic segmentation”, CVPR 2014</a:t>
            </a:r>
            <a:br>
              <a:rPr lang="en" sz="1100">
                <a:solidFill>
                  <a:schemeClr val="dk1"/>
                </a:solidFill>
              </a:rPr>
            </a:b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Slide credit: Ross Girschick</a:t>
            </a:r>
          </a:p>
        </p:txBody>
      </p:sp>
      <p:pic>
        <p:nvPicPr>
          <p:cNvPr id="916" name="Shape 9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700" y="641274"/>
            <a:ext cx="5696697" cy="3927851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Shape 917"/>
          <p:cNvSpPr/>
          <p:nvPr/>
        </p:nvSpPr>
        <p:spPr>
          <a:xfrm>
            <a:off x="480452" y="700240"/>
            <a:ext cx="1888799" cy="506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Shape 922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23" name="Shape 923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R-CNN Training</a:t>
            </a:r>
          </a:p>
        </p:txBody>
      </p:sp>
      <p:sp>
        <p:nvSpPr>
          <p:cNvPr id="924" name="Shape 924"/>
          <p:cNvSpPr txBox="1"/>
          <p:nvPr/>
        </p:nvSpPr>
        <p:spPr>
          <a:xfrm>
            <a:off x="304625" y="647075"/>
            <a:ext cx="8452500" cy="864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Step 1</a:t>
            </a:r>
            <a:r>
              <a:rPr lang="en" sz="1800"/>
              <a:t>: Train (or download) a classification model for ImageNet (AlexNet)</a:t>
            </a:r>
          </a:p>
        </p:txBody>
      </p:sp>
      <p:pic>
        <p:nvPicPr>
          <p:cNvPr id="925" name="Shape 9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75" y="2838221"/>
            <a:ext cx="1494901" cy="1240298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Shape 926"/>
          <p:cNvSpPr/>
          <p:nvPr/>
        </p:nvSpPr>
        <p:spPr>
          <a:xfrm rot="5400000">
            <a:off x="1841999" y="3099425"/>
            <a:ext cx="1050900" cy="717899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7" name="Shape 927"/>
          <p:cNvSpPr/>
          <p:nvPr/>
        </p:nvSpPr>
        <p:spPr>
          <a:xfrm>
            <a:off x="3079224" y="3258873"/>
            <a:ext cx="863700" cy="393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8" name="Shape 928"/>
          <p:cNvSpPr/>
          <p:nvPr/>
        </p:nvSpPr>
        <p:spPr>
          <a:xfrm>
            <a:off x="4345075" y="3029125"/>
            <a:ext cx="106500" cy="8645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9" name="Shape 929"/>
          <p:cNvSpPr/>
          <p:nvPr/>
        </p:nvSpPr>
        <p:spPr>
          <a:xfrm>
            <a:off x="4641475" y="3028975"/>
            <a:ext cx="106500" cy="8645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0" name="Shape 930"/>
          <p:cNvSpPr/>
          <p:nvPr/>
        </p:nvSpPr>
        <p:spPr>
          <a:xfrm>
            <a:off x="4891875" y="3177325"/>
            <a:ext cx="106500" cy="54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1" name="Shape 931"/>
          <p:cNvSpPr txBox="1"/>
          <p:nvPr/>
        </p:nvSpPr>
        <p:spPr>
          <a:xfrm>
            <a:off x="172725" y="4122325"/>
            <a:ext cx="1576199" cy="333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Image</a:t>
            </a:r>
          </a:p>
        </p:txBody>
      </p:sp>
      <p:sp>
        <p:nvSpPr>
          <p:cNvPr id="932" name="Shape 932"/>
          <p:cNvSpPr txBox="1"/>
          <p:nvPr/>
        </p:nvSpPr>
        <p:spPr>
          <a:xfrm>
            <a:off x="1648950" y="224752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933" name="Shape 933"/>
          <p:cNvSpPr txBox="1"/>
          <p:nvPr/>
        </p:nvSpPr>
        <p:spPr>
          <a:xfrm>
            <a:off x="2792574" y="3823050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Final conv feature map</a:t>
            </a:r>
          </a:p>
        </p:txBody>
      </p:sp>
      <p:sp>
        <p:nvSpPr>
          <p:cNvPr id="934" name="Shape 934"/>
          <p:cNvSpPr txBox="1"/>
          <p:nvPr/>
        </p:nvSpPr>
        <p:spPr>
          <a:xfrm>
            <a:off x="3813025" y="2389200"/>
            <a:ext cx="17235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Fully-connected layers</a:t>
            </a:r>
          </a:p>
        </p:txBody>
      </p:sp>
      <p:sp>
        <p:nvSpPr>
          <p:cNvPr id="935" name="Shape 935"/>
          <p:cNvSpPr/>
          <p:nvPr/>
        </p:nvSpPr>
        <p:spPr>
          <a:xfrm>
            <a:off x="5418725" y="3051625"/>
            <a:ext cx="106500" cy="9011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6" name="Shape 936"/>
          <p:cNvSpPr txBox="1"/>
          <p:nvPr/>
        </p:nvSpPr>
        <p:spPr>
          <a:xfrm>
            <a:off x="4753475" y="393992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Class scores</a:t>
            </a:r>
            <a:br>
              <a:rPr lang="en"/>
            </a:br>
            <a:r>
              <a:rPr lang="en"/>
              <a:t>1000 classes</a:t>
            </a:r>
          </a:p>
        </p:txBody>
      </p:sp>
      <p:cxnSp>
        <p:nvCxnSpPr>
          <p:cNvPr id="937" name="Shape 937"/>
          <p:cNvCxnSpPr>
            <a:stCxn id="925" idx="3"/>
            <a:endCxn id="926" idx="2"/>
          </p:cNvCxnSpPr>
          <p:nvPr/>
        </p:nvCxnSpPr>
        <p:spPr>
          <a:xfrm>
            <a:off x="1708276" y="3458371"/>
            <a:ext cx="300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38" name="Shape 938"/>
          <p:cNvCxnSpPr/>
          <p:nvPr/>
        </p:nvCxnSpPr>
        <p:spPr>
          <a:xfrm>
            <a:off x="2726400" y="3501324"/>
            <a:ext cx="326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39" name="Shape 939"/>
          <p:cNvCxnSpPr/>
          <p:nvPr/>
        </p:nvCxnSpPr>
        <p:spPr>
          <a:xfrm>
            <a:off x="3970675" y="3458374"/>
            <a:ext cx="326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0" name="Shape 940"/>
          <p:cNvCxnSpPr/>
          <p:nvPr/>
        </p:nvCxnSpPr>
        <p:spPr>
          <a:xfrm>
            <a:off x="5047450" y="3458374"/>
            <a:ext cx="326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1" name="Shape 941"/>
          <p:cNvCxnSpPr/>
          <p:nvPr/>
        </p:nvCxnSpPr>
        <p:spPr>
          <a:xfrm>
            <a:off x="5711900" y="3450774"/>
            <a:ext cx="326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42" name="Shape 942"/>
          <p:cNvSpPr txBox="1"/>
          <p:nvPr/>
        </p:nvSpPr>
        <p:spPr>
          <a:xfrm>
            <a:off x="6070250" y="3253975"/>
            <a:ext cx="13721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Softmax loss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Shape 94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48" name="Shape 948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R-CNN Training</a:t>
            </a:r>
          </a:p>
        </p:txBody>
      </p:sp>
      <p:sp>
        <p:nvSpPr>
          <p:cNvPr id="949" name="Shape 949"/>
          <p:cNvSpPr txBox="1"/>
          <p:nvPr/>
        </p:nvSpPr>
        <p:spPr>
          <a:xfrm>
            <a:off x="304625" y="647075"/>
            <a:ext cx="8452500" cy="1556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Step 2</a:t>
            </a:r>
            <a:r>
              <a:rPr lang="en" sz="1800"/>
              <a:t>: Fine-tune model for detection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Instead of 1000 ImageNet classes, want 20 object classes + background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Throw away final fully-connected layer, reinitialize from scratch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Keep training model using positive / negative regions from detection images</a:t>
            </a:r>
          </a:p>
        </p:txBody>
      </p:sp>
      <p:sp>
        <p:nvSpPr>
          <p:cNvPr id="950" name="Shape 950"/>
          <p:cNvSpPr/>
          <p:nvPr/>
        </p:nvSpPr>
        <p:spPr>
          <a:xfrm rot="5400000">
            <a:off x="1841999" y="3099425"/>
            <a:ext cx="1050900" cy="717899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1" name="Shape 951"/>
          <p:cNvSpPr/>
          <p:nvPr/>
        </p:nvSpPr>
        <p:spPr>
          <a:xfrm>
            <a:off x="3079224" y="3258873"/>
            <a:ext cx="863700" cy="393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2" name="Shape 952"/>
          <p:cNvSpPr/>
          <p:nvPr/>
        </p:nvSpPr>
        <p:spPr>
          <a:xfrm>
            <a:off x="4345075" y="3029125"/>
            <a:ext cx="106500" cy="8645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3" name="Shape 953"/>
          <p:cNvSpPr/>
          <p:nvPr/>
        </p:nvSpPr>
        <p:spPr>
          <a:xfrm>
            <a:off x="4641475" y="3028975"/>
            <a:ext cx="106500" cy="8645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4" name="Shape 954"/>
          <p:cNvSpPr/>
          <p:nvPr/>
        </p:nvSpPr>
        <p:spPr>
          <a:xfrm>
            <a:off x="4891875" y="3177325"/>
            <a:ext cx="106500" cy="546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5" name="Shape 955"/>
          <p:cNvSpPr txBox="1"/>
          <p:nvPr/>
        </p:nvSpPr>
        <p:spPr>
          <a:xfrm>
            <a:off x="172725" y="4122325"/>
            <a:ext cx="1576199" cy="333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Image</a:t>
            </a:r>
          </a:p>
        </p:txBody>
      </p:sp>
      <p:sp>
        <p:nvSpPr>
          <p:cNvPr id="956" name="Shape 956"/>
          <p:cNvSpPr txBox="1"/>
          <p:nvPr/>
        </p:nvSpPr>
        <p:spPr>
          <a:xfrm>
            <a:off x="1648950" y="224752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957" name="Shape 957"/>
          <p:cNvSpPr txBox="1"/>
          <p:nvPr/>
        </p:nvSpPr>
        <p:spPr>
          <a:xfrm>
            <a:off x="2792574" y="3823050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Final conv feature map</a:t>
            </a:r>
          </a:p>
        </p:txBody>
      </p:sp>
      <p:sp>
        <p:nvSpPr>
          <p:cNvPr id="958" name="Shape 958"/>
          <p:cNvSpPr txBox="1"/>
          <p:nvPr/>
        </p:nvSpPr>
        <p:spPr>
          <a:xfrm>
            <a:off x="3813025" y="2389200"/>
            <a:ext cx="17235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Fully-connected layers</a:t>
            </a:r>
          </a:p>
        </p:txBody>
      </p:sp>
      <p:sp>
        <p:nvSpPr>
          <p:cNvPr id="959" name="Shape 959"/>
          <p:cNvSpPr/>
          <p:nvPr/>
        </p:nvSpPr>
        <p:spPr>
          <a:xfrm>
            <a:off x="5418725" y="3051625"/>
            <a:ext cx="106500" cy="9011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0" name="Shape 960"/>
          <p:cNvSpPr txBox="1"/>
          <p:nvPr/>
        </p:nvSpPr>
        <p:spPr>
          <a:xfrm>
            <a:off x="4753475" y="393992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Class scores:</a:t>
            </a:r>
            <a:br>
              <a:rPr lang="en"/>
            </a:br>
            <a:r>
              <a:rPr lang="en"/>
              <a:t>21 classes</a:t>
            </a:r>
          </a:p>
        </p:txBody>
      </p:sp>
      <p:cxnSp>
        <p:nvCxnSpPr>
          <p:cNvPr id="961" name="Shape 961"/>
          <p:cNvCxnSpPr>
            <a:stCxn id="962" idx="3"/>
            <a:endCxn id="950" idx="2"/>
          </p:cNvCxnSpPr>
          <p:nvPr/>
        </p:nvCxnSpPr>
        <p:spPr>
          <a:xfrm>
            <a:off x="1708276" y="3458371"/>
            <a:ext cx="300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63" name="Shape 963"/>
          <p:cNvCxnSpPr/>
          <p:nvPr/>
        </p:nvCxnSpPr>
        <p:spPr>
          <a:xfrm>
            <a:off x="2726400" y="3501324"/>
            <a:ext cx="326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64" name="Shape 964"/>
          <p:cNvCxnSpPr/>
          <p:nvPr/>
        </p:nvCxnSpPr>
        <p:spPr>
          <a:xfrm>
            <a:off x="3970675" y="3458374"/>
            <a:ext cx="326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65" name="Shape 965"/>
          <p:cNvCxnSpPr/>
          <p:nvPr/>
        </p:nvCxnSpPr>
        <p:spPr>
          <a:xfrm>
            <a:off x="5047450" y="3458374"/>
            <a:ext cx="326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66" name="Shape 966"/>
          <p:cNvCxnSpPr/>
          <p:nvPr/>
        </p:nvCxnSpPr>
        <p:spPr>
          <a:xfrm>
            <a:off x="5711900" y="3450774"/>
            <a:ext cx="326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67" name="Shape 967"/>
          <p:cNvSpPr txBox="1"/>
          <p:nvPr/>
        </p:nvSpPr>
        <p:spPr>
          <a:xfrm>
            <a:off x="6070250" y="3253975"/>
            <a:ext cx="13721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Softmax loss</a:t>
            </a:r>
          </a:p>
        </p:txBody>
      </p:sp>
      <p:sp>
        <p:nvSpPr>
          <p:cNvPr id="968" name="Shape 968"/>
          <p:cNvSpPr txBox="1"/>
          <p:nvPr/>
        </p:nvSpPr>
        <p:spPr>
          <a:xfrm>
            <a:off x="6116400" y="2114175"/>
            <a:ext cx="1977900" cy="8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/>
              <a:t>Re-initialize this layer: </a:t>
            </a:r>
            <a:br>
              <a:rPr lang="en" sz="1200"/>
            </a:br>
            <a:r>
              <a:rPr lang="en" sz="1200"/>
              <a:t>was 4096 x 1000, </a:t>
            </a:r>
            <a:br>
              <a:rPr lang="en" sz="1200"/>
            </a:br>
            <a:r>
              <a:rPr lang="en" sz="1200"/>
              <a:t>now will be 4096 x 21</a:t>
            </a:r>
          </a:p>
        </p:txBody>
      </p:sp>
      <p:cxnSp>
        <p:nvCxnSpPr>
          <p:cNvPr id="969" name="Shape 969"/>
          <p:cNvCxnSpPr>
            <a:stCxn id="954" idx="0"/>
            <a:endCxn id="968" idx="1"/>
          </p:cNvCxnSpPr>
          <p:nvPr/>
        </p:nvCxnSpPr>
        <p:spPr>
          <a:xfrm rot="-5400000">
            <a:off x="5202525" y="2263525"/>
            <a:ext cx="656400" cy="11712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962" name="Shape 9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75" y="2838221"/>
            <a:ext cx="1494901" cy="1240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Shape 974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75" name="Shape 975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R-CNN Training</a:t>
            </a:r>
          </a:p>
        </p:txBody>
      </p:sp>
      <p:sp>
        <p:nvSpPr>
          <p:cNvPr id="976" name="Shape 976"/>
          <p:cNvSpPr txBox="1"/>
          <p:nvPr/>
        </p:nvSpPr>
        <p:spPr>
          <a:xfrm>
            <a:off x="304625" y="647075"/>
            <a:ext cx="8452500" cy="1556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Step 3</a:t>
            </a:r>
            <a:r>
              <a:rPr lang="en" sz="1800"/>
              <a:t>: Extract features</a:t>
            </a:r>
          </a:p>
          <a:p>
            <a:pPr indent="-330200" lvl="0" marL="457200" rtl="0">
              <a:spcBef>
                <a:spcPts val="0"/>
              </a:spcBef>
              <a:buSzPct val="100000"/>
              <a:buChar char="-"/>
            </a:pPr>
            <a:r>
              <a:rPr lang="en" sz="1600"/>
              <a:t>Extract region proposals for all images</a:t>
            </a:r>
          </a:p>
          <a:p>
            <a:pPr indent="-330200" lvl="0" marL="457200" rtl="0">
              <a:spcBef>
                <a:spcPts val="0"/>
              </a:spcBef>
              <a:buSzPct val="100000"/>
              <a:buChar char="-"/>
            </a:pPr>
            <a:r>
              <a:rPr lang="en" sz="1600"/>
              <a:t>For each region: warp to CNN input size, run forward through CNN, save pool5 features to disk</a:t>
            </a:r>
          </a:p>
          <a:p>
            <a:pPr indent="-330200" lvl="0" marL="457200" rtl="0">
              <a:spcBef>
                <a:spcPts val="0"/>
              </a:spcBef>
              <a:buSzPct val="100000"/>
              <a:buChar char="-"/>
            </a:pPr>
            <a:r>
              <a:rPr lang="en" sz="1600"/>
              <a:t>Have a big hard drive: features are ~200GB for PASCAL dataset!</a:t>
            </a:r>
          </a:p>
        </p:txBody>
      </p:sp>
      <p:pic>
        <p:nvPicPr>
          <p:cNvPr id="977" name="Shape 9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75" y="2838221"/>
            <a:ext cx="1494901" cy="1240298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Shape 978"/>
          <p:cNvSpPr/>
          <p:nvPr/>
        </p:nvSpPr>
        <p:spPr>
          <a:xfrm rot="5400000">
            <a:off x="5118599" y="3099425"/>
            <a:ext cx="1050900" cy="717899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9" name="Shape 979"/>
          <p:cNvSpPr/>
          <p:nvPr/>
        </p:nvSpPr>
        <p:spPr>
          <a:xfrm>
            <a:off x="6355823" y="3258873"/>
            <a:ext cx="863700" cy="393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0" name="Shape 980"/>
          <p:cNvSpPr txBox="1"/>
          <p:nvPr/>
        </p:nvSpPr>
        <p:spPr>
          <a:xfrm>
            <a:off x="172725" y="4122325"/>
            <a:ext cx="1576199" cy="333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Image</a:t>
            </a:r>
          </a:p>
        </p:txBody>
      </p:sp>
      <p:sp>
        <p:nvSpPr>
          <p:cNvPr id="981" name="Shape 981"/>
          <p:cNvSpPr txBox="1"/>
          <p:nvPr/>
        </p:nvSpPr>
        <p:spPr>
          <a:xfrm>
            <a:off x="4925550" y="2294900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982" name="Shape 982"/>
          <p:cNvSpPr txBox="1"/>
          <p:nvPr/>
        </p:nvSpPr>
        <p:spPr>
          <a:xfrm>
            <a:off x="6059148" y="365247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pool5 features</a:t>
            </a:r>
          </a:p>
        </p:txBody>
      </p:sp>
      <p:cxnSp>
        <p:nvCxnSpPr>
          <p:cNvPr id="983" name="Shape 983"/>
          <p:cNvCxnSpPr/>
          <p:nvPr/>
        </p:nvCxnSpPr>
        <p:spPr>
          <a:xfrm>
            <a:off x="6003000" y="3501324"/>
            <a:ext cx="326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984" name="Shape 9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7237" y="2838171"/>
            <a:ext cx="1494901" cy="1240298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Shape 985"/>
          <p:cNvSpPr/>
          <p:nvPr/>
        </p:nvSpPr>
        <p:spPr>
          <a:xfrm>
            <a:off x="2347375" y="2908775"/>
            <a:ext cx="676500" cy="5469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6" name="Shape 986"/>
          <p:cNvSpPr/>
          <p:nvPr/>
        </p:nvSpPr>
        <p:spPr>
          <a:xfrm>
            <a:off x="2396450" y="2872800"/>
            <a:ext cx="863700" cy="11703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87" name="Shape 987"/>
          <p:cNvPicPr preferRelativeResize="0"/>
          <p:nvPr/>
        </p:nvPicPr>
        <p:blipFill rotWithShape="1">
          <a:blip r:embed="rId3">
            <a:alphaModFix/>
          </a:blip>
          <a:srcRect b="49181" l="29382" r="29887" t="0"/>
          <a:stretch/>
        </p:blipFill>
        <p:spPr>
          <a:xfrm>
            <a:off x="3998262" y="2872800"/>
            <a:ext cx="548726" cy="516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Shape 988"/>
          <p:cNvPicPr preferRelativeResize="0"/>
          <p:nvPr/>
        </p:nvPicPr>
        <p:blipFill rotWithShape="1">
          <a:blip r:embed="rId3">
            <a:alphaModFix/>
          </a:blip>
          <a:srcRect b="0" l="24202" r="18020" t="0"/>
          <a:stretch/>
        </p:blipFill>
        <p:spPr>
          <a:xfrm>
            <a:off x="3998275" y="3501325"/>
            <a:ext cx="548701" cy="516574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Shape 989"/>
          <p:cNvSpPr txBox="1"/>
          <p:nvPr/>
        </p:nvSpPr>
        <p:spPr>
          <a:xfrm>
            <a:off x="1870400" y="4160675"/>
            <a:ext cx="1764899" cy="333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Region Proposals</a:t>
            </a:r>
          </a:p>
        </p:txBody>
      </p:sp>
      <p:sp>
        <p:nvSpPr>
          <p:cNvPr id="990" name="Shape 990"/>
          <p:cNvSpPr txBox="1"/>
          <p:nvPr/>
        </p:nvSpPr>
        <p:spPr>
          <a:xfrm>
            <a:off x="3387312" y="4160675"/>
            <a:ext cx="1764899" cy="333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Crop + Warp</a:t>
            </a:r>
          </a:p>
        </p:txBody>
      </p:sp>
      <p:sp>
        <p:nvSpPr>
          <p:cNvPr id="991" name="Shape 991"/>
          <p:cNvSpPr/>
          <p:nvPr/>
        </p:nvSpPr>
        <p:spPr>
          <a:xfrm>
            <a:off x="7921625" y="3061775"/>
            <a:ext cx="592500" cy="7878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2" name="Shape 992"/>
          <p:cNvSpPr txBox="1"/>
          <p:nvPr/>
        </p:nvSpPr>
        <p:spPr>
          <a:xfrm>
            <a:off x="5368512" y="4159037"/>
            <a:ext cx="1764899" cy="333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Forward pass</a:t>
            </a:r>
          </a:p>
        </p:txBody>
      </p:sp>
      <p:sp>
        <p:nvSpPr>
          <p:cNvPr id="993" name="Shape 993"/>
          <p:cNvSpPr txBox="1"/>
          <p:nvPr/>
        </p:nvSpPr>
        <p:spPr>
          <a:xfrm>
            <a:off x="7219512" y="4159037"/>
            <a:ext cx="1764899" cy="333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Save to disk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Shape 99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99" name="Shape 999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R-CNN Training</a:t>
            </a:r>
          </a:p>
        </p:txBody>
      </p:sp>
      <p:sp>
        <p:nvSpPr>
          <p:cNvPr id="1000" name="Shape 1000"/>
          <p:cNvSpPr txBox="1"/>
          <p:nvPr/>
        </p:nvSpPr>
        <p:spPr>
          <a:xfrm>
            <a:off x="304625" y="647075"/>
            <a:ext cx="8452500" cy="529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Step 4</a:t>
            </a:r>
            <a:r>
              <a:rPr lang="en" sz="1800"/>
              <a:t>: Train one binary SVM per class to classify region features</a:t>
            </a:r>
          </a:p>
        </p:txBody>
      </p:sp>
      <p:pic>
        <p:nvPicPr>
          <p:cNvPr id="1001" name="Shape 1001"/>
          <p:cNvPicPr preferRelativeResize="0"/>
          <p:nvPr/>
        </p:nvPicPr>
        <p:blipFill rotWithShape="1">
          <a:blip r:embed="rId3">
            <a:alphaModFix/>
          </a:blip>
          <a:srcRect b="49181" l="29382" r="29887" t="0"/>
          <a:stretch/>
        </p:blipFill>
        <p:spPr>
          <a:xfrm>
            <a:off x="6676100" y="1646449"/>
            <a:ext cx="870525" cy="9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Shape 1002"/>
          <p:cNvPicPr preferRelativeResize="0"/>
          <p:nvPr/>
        </p:nvPicPr>
        <p:blipFill rotWithShape="1">
          <a:blip r:embed="rId3">
            <a:alphaModFix/>
          </a:blip>
          <a:srcRect b="0" l="24202" r="18020" t="0"/>
          <a:stretch/>
        </p:blipFill>
        <p:spPr>
          <a:xfrm>
            <a:off x="2470050" y="1646450"/>
            <a:ext cx="1023501" cy="9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Shape 1003"/>
          <p:cNvPicPr preferRelativeResize="0"/>
          <p:nvPr/>
        </p:nvPicPr>
        <p:blipFill rotWithShape="1">
          <a:blip r:embed="rId3">
            <a:alphaModFix/>
          </a:blip>
          <a:srcRect b="0" l="0" r="63294" t="33244"/>
          <a:stretch/>
        </p:blipFill>
        <p:spPr>
          <a:xfrm>
            <a:off x="5675675" y="1646450"/>
            <a:ext cx="933751" cy="91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Shape 1004"/>
          <p:cNvPicPr preferRelativeResize="0"/>
          <p:nvPr/>
        </p:nvPicPr>
        <p:blipFill rotWithShape="1">
          <a:blip r:embed="rId3">
            <a:alphaModFix/>
          </a:blip>
          <a:srcRect b="51669" l="63294" r="0" t="2532"/>
          <a:stretch/>
        </p:blipFill>
        <p:spPr>
          <a:xfrm>
            <a:off x="4675250" y="1646450"/>
            <a:ext cx="933751" cy="9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Shape 1005"/>
          <p:cNvPicPr preferRelativeResize="0"/>
          <p:nvPr/>
        </p:nvPicPr>
        <p:blipFill rotWithShape="1">
          <a:blip r:embed="rId4">
            <a:alphaModFix/>
          </a:blip>
          <a:srcRect b="8396" l="12587" r="50005" t="21339"/>
          <a:stretch/>
        </p:blipFill>
        <p:spPr>
          <a:xfrm>
            <a:off x="3615975" y="1646440"/>
            <a:ext cx="933745" cy="9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Shape 1006"/>
          <p:cNvPicPr preferRelativeResize="0"/>
          <p:nvPr/>
        </p:nvPicPr>
        <p:blipFill rotWithShape="1">
          <a:blip r:embed="rId4">
            <a:alphaModFix/>
          </a:blip>
          <a:srcRect b="0" l="43065" r="0" t="3288"/>
          <a:stretch/>
        </p:blipFill>
        <p:spPr>
          <a:xfrm>
            <a:off x="7669200" y="1646442"/>
            <a:ext cx="1023500" cy="901182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Shape 1007"/>
          <p:cNvSpPr/>
          <p:nvPr/>
        </p:nvSpPr>
        <p:spPr>
          <a:xfrm>
            <a:off x="2928550" y="2659175"/>
            <a:ext cx="106500" cy="9011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8" name="Shape 1008"/>
          <p:cNvSpPr/>
          <p:nvPr/>
        </p:nvSpPr>
        <p:spPr>
          <a:xfrm>
            <a:off x="4029600" y="2659175"/>
            <a:ext cx="106500" cy="9011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9" name="Shape 1009"/>
          <p:cNvSpPr/>
          <p:nvPr/>
        </p:nvSpPr>
        <p:spPr>
          <a:xfrm>
            <a:off x="5088875" y="2659175"/>
            <a:ext cx="106500" cy="9011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0" name="Shape 1010"/>
          <p:cNvSpPr/>
          <p:nvPr/>
        </p:nvSpPr>
        <p:spPr>
          <a:xfrm>
            <a:off x="6089300" y="2659175"/>
            <a:ext cx="106500" cy="9011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1" name="Shape 1011"/>
          <p:cNvSpPr/>
          <p:nvPr/>
        </p:nvSpPr>
        <p:spPr>
          <a:xfrm>
            <a:off x="7058112" y="2659175"/>
            <a:ext cx="106500" cy="9011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2" name="Shape 1012"/>
          <p:cNvSpPr/>
          <p:nvPr/>
        </p:nvSpPr>
        <p:spPr>
          <a:xfrm>
            <a:off x="8127687" y="2659175"/>
            <a:ext cx="106500" cy="9011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3" name="Shape 1013"/>
          <p:cNvSpPr/>
          <p:nvPr/>
        </p:nvSpPr>
        <p:spPr>
          <a:xfrm rot="5400000">
            <a:off x="4335000" y="2084000"/>
            <a:ext cx="474000" cy="3649799"/>
          </a:xfrm>
          <a:prstGeom prst="rightBrace">
            <a:avLst>
              <a:gd fmla="val 61086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4" name="Shape 1014"/>
          <p:cNvSpPr txBox="1"/>
          <p:nvPr/>
        </p:nvSpPr>
        <p:spPr>
          <a:xfrm>
            <a:off x="3202650" y="4178600"/>
            <a:ext cx="2738699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Positive samples for cat SVM</a:t>
            </a:r>
          </a:p>
        </p:txBody>
      </p:sp>
      <p:sp>
        <p:nvSpPr>
          <p:cNvPr id="1015" name="Shape 1015"/>
          <p:cNvSpPr/>
          <p:nvPr/>
        </p:nvSpPr>
        <p:spPr>
          <a:xfrm rot="5400000">
            <a:off x="7496824" y="3179599"/>
            <a:ext cx="474000" cy="1524000"/>
          </a:xfrm>
          <a:prstGeom prst="rightBrace">
            <a:avLst>
              <a:gd fmla="val 61086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6" name="Shape 1016"/>
          <p:cNvSpPr txBox="1"/>
          <p:nvPr/>
        </p:nvSpPr>
        <p:spPr>
          <a:xfrm>
            <a:off x="6364475" y="4178600"/>
            <a:ext cx="2738699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Negative samples for cat SVM</a:t>
            </a:r>
          </a:p>
        </p:txBody>
      </p:sp>
      <p:sp>
        <p:nvSpPr>
          <p:cNvPr id="1017" name="Shape 1017"/>
          <p:cNvSpPr txBox="1"/>
          <p:nvPr/>
        </p:nvSpPr>
        <p:spPr>
          <a:xfrm>
            <a:off x="304625" y="1952087"/>
            <a:ext cx="2042999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Training image regions</a:t>
            </a:r>
          </a:p>
        </p:txBody>
      </p:sp>
      <p:sp>
        <p:nvSpPr>
          <p:cNvPr id="1018" name="Shape 1018"/>
          <p:cNvSpPr txBox="1"/>
          <p:nvPr/>
        </p:nvSpPr>
        <p:spPr>
          <a:xfrm>
            <a:off x="304625" y="2931412"/>
            <a:ext cx="2042999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Cached region features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Shape 1023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24" name="Shape 1024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R-CNN Training</a:t>
            </a:r>
          </a:p>
        </p:txBody>
      </p:sp>
      <p:sp>
        <p:nvSpPr>
          <p:cNvPr id="1025" name="Shape 1025"/>
          <p:cNvSpPr txBox="1"/>
          <p:nvPr/>
        </p:nvSpPr>
        <p:spPr>
          <a:xfrm>
            <a:off x="304625" y="647075"/>
            <a:ext cx="8452500" cy="529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Step 4</a:t>
            </a:r>
            <a:r>
              <a:rPr lang="en" sz="1800"/>
              <a:t>: Train one binary SVM per class to classify region features</a:t>
            </a:r>
          </a:p>
        </p:txBody>
      </p:sp>
      <p:pic>
        <p:nvPicPr>
          <p:cNvPr id="1026" name="Shape 1026"/>
          <p:cNvPicPr preferRelativeResize="0"/>
          <p:nvPr/>
        </p:nvPicPr>
        <p:blipFill rotWithShape="1">
          <a:blip r:embed="rId3">
            <a:alphaModFix/>
          </a:blip>
          <a:srcRect b="49181" l="29382" r="29887" t="0"/>
          <a:stretch/>
        </p:blipFill>
        <p:spPr>
          <a:xfrm>
            <a:off x="6676100" y="1646449"/>
            <a:ext cx="870525" cy="9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Shape 1027"/>
          <p:cNvPicPr preferRelativeResize="0"/>
          <p:nvPr/>
        </p:nvPicPr>
        <p:blipFill rotWithShape="1">
          <a:blip r:embed="rId3">
            <a:alphaModFix/>
          </a:blip>
          <a:srcRect b="0" l="24202" r="18020" t="0"/>
          <a:stretch/>
        </p:blipFill>
        <p:spPr>
          <a:xfrm>
            <a:off x="2470050" y="1646450"/>
            <a:ext cx="1023501" cy="9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Shape 1028"/>
          <p:cNvPicPr preferRelativeResize="0"/>
          <p:nvPr/>
        </p:nvPicPr>
        <p:blipFill rotWithShape="1">
          <a:blip r:embed="rId3">
            <a:alphaModFix/>
          </a:blip>
          <a:srcRect b="0" l="0" r="63294" t="33244"/>
          <a:stretch/>
        </p:blipFill>
        <p:spPr>
          <a:xfrm>
            <a:off x="5675675" y="1646450"/>
            <a:ext cx="933751" cy="91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Shape 1029"/>
          <p:cNvPicPr preferRelativeResize="0"/>
          <p:nvPr/>
        </p:nvPicPr>
        <p:blipFill rotWithShape="1">
          <a:blip r:embed="rId3">
            <a:alphaModFix/>
          </a:blip>
          <a:srcRect b="51669" l="63294" r="0" t="2532"/>
          <a:stretch/>
        </p:blipFill>
        <p:spPr>
          <a:xfrm>
            <a:off x="4675250" y="1646450"/>
            <a:ext cx="933751" cy="9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Shape 1030"/>
          <p:cNvPicPr preferRelativeResize="0"/>
          <p:nvPr/>
        </p:nvPicPr>
        <p:blipFill rotWithShape="1">
          <a:blip r:embed="rId4">
            <a:alphaModFix/>
          </a:blip>
          <a:srcRect b="8396" l="12587" r="50005" t="21339"/>
          <a:stretch/>
        </p:blipFill>
        <p:spPr>
          <a:xfrm>
            <a:off x="3615975" y="1646440"/>
            <a:ext cx="933745" cy="9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Shape 1031"/>
          <p:cNvPicPr preferRelativeResize="0"/>
          <p:nvPr/>
        </p:nvPicPr>
        <p:blipFill rotWithShape="1">
          <a:blip r:embed="rId4">
            <a:alphaModFix/>
          </a:blip>
          <a:srcRect b="0" l="43065" r="0" t="3288"/>
          <a:stretch/>
        </p:blipFill>
        <p:spPr>
          <a:xfrm>
            <a:off x="7669200" y="1646442"/>
            <a:ext cx="1023500" cy="901182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Shape 1032"/>
          <p:cNvSpPr txBox="1"/>
          <p:nvPr/>
        </p:nvSpPr>
        <p:spPr>
          <a:xfrm>
            <a:off x="304625" y="1952087"/>
            <a:ext cx="2042999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Training image regions</a:t>
            </a:r>
          </a:p>
        </p:txBody>
      </p:sp>
      <p:sp>
        <p:nvSpPr>
          <p:cNvPr id="1033" name="Shape 1033"/>
          <p:cNvSpPr txBox="1"/>
          <p:nvPr/>
        </p:nvSpPr>
        <p:spPr>
          <a:xfrm>
            <a:off x="304625" y="2931412"/>
            <a:ext cx="2042999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Cached region features</a:t>
            </a:r>
          </a:p>
        </p:txBody>
      </p:sp>
      <p:sp>
        <p:nvSpPr>
          <p:cNvPr id="1034" name="Shape 1034"/>
          <p:cNvSpPr/>
          <p:nvPr/>
        </p:nvSpPr>
        <p:spPr>
          <a:xfrm>
            <a:off x="2928550" y="2659175"/>
            <a:ext cx="106500" cy="9011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5" name="Shape 1035"/>
          <p:cNvSpPr/>
          <p:nvPr/>
        </p:nvSpPr>
        <p:spPr>
          <a:xfrm>
            <a:off x="4029600" y="2659175"/>
            <a:ext cx="106500" cy="9011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6" name="Shape 1036"/>
          <p:cNvSpPr/>
          <p:nvPr/>
        </p:nvSpPr>
        <p:spPr>
          <a:xfrm>
            <a:off x="5088875" y="2659175"/>
            <a:ext cx="106500" cy="9011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7" name="Shape 1037"/>
          <p:cNvSpPr/>
          <p:nvPr/>
        </p:nvSpPr>
        <p:spPr>
          <a:xfrm>
            <a:off x="6089300" y="2659175"/>
            <a:ext cx="106500" cy="9011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8" name="Shape 1038"/>
          <p:cNvSpPr/>
          <p:nvPr/>
        </p:nvSpPr>
        <p:spPr>
          <a:xfrm>
            <a:off x="7058112" y="2659175"/>
            <a:ext cx="106500" cy="9011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9" name="Shape 1039"/>
          <p:cNvSpPr/>
          <p:nvPr/>
        </p:nvSpPr>
        <p:spPr>
          <a:xfrm>
            <a:off x="8127687" y="2659175"/>
            <a:ext cx="106500" cy="9011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0" name="Shape 1040"/>
          <p:cNvSpPr/>
          <p:nvPr/>
        </p:nvSpPr>
        <p:spPr>
          <a:xfrm rot="5400000">
            <a:off x="4755999" y="1663099"/>
            <a:ext cx="474000" cy="4491600"/>
          </a:xfrm>
          <a:prstGeom prst="rightBrace">
            <a:avLst>
              <a:gd fmla="val 61086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1" name="Shape 1041"/>
          <p:cNvSpPr txBox="1"/>
          <p:nvPr/>
        </p:nvSpPr>
        <p:spPr>
          <a:xfrm>
            <a:off x="3202650" y="4178600"/>
            <a:ext cx="2738699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Negative samples for dog SVM</a:t>
            </a:r>
          </a:p>
        </p:txBody>
      </p:sp>
      <p:sp>
        <p:nvSpPr>
          <p:cNvPr id="1042" name="Shape 1042"/>
          <p:cNvSpPr/>
          <p:nvPr/>
        </p:nvSpPr>
        <p:spPr>
          <a:xfrm rot="5400000">
            <a:off x="7916824" y="3599600"/>
            <a:ext cx="474000" cy="684000"/>
          </a:xfrm>
          <a:prstGeom prst="rightBrace">
            <a:avLst>
              <a:gd fmla="val 61086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3" name="Shape 1043"/>
          <p:cNvSpPr txBox="1"/>
          <p:nvPr/>
        </p:nvSpPr>
        <p:spPr>
          <a:xfrm>
            <a:off x="6364475" y="4178600"/>
            <a:ext cx="2738699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Positive samples for dog SVM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Shape 104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49" name="Shape 1049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R-CNN Training</a:t>
            </a:r>
          </a:p>
        </p:txBody>
      </p:sp>
      <p:sp>
        <p:nvSpPr>
          <p:cNvPr id="1050" name="Shape 1050"/>
          <p:cNvSpPr txBox="1"/>
          <p:nvPr/>
        </p:nvSpPr>
        <p:spPr>
          <a:xfrm>
            <a:off x="304625" y="647075"/>
            <a:ext cx="88395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Step 5</a:t>
            </a:r>
            <a:r>
              <a:rPr lang="en" sz="1800"/>
              <a:t> (bbox regression): For each class, train a linear regression model to map from cached features to offsets to GT boxes to make up for “slightly wrong” proposals</a:t>
            </a:r>
          </a:p>
        </p:txBody>
      </p:sp>
      <p:pic>
        <p:nvPicPr>
          <p:cNvPr id="1051" name="Shape 1051"/>
          <p:cNvPicPr preferRelativeResize="0"/>
          <p:nvPr/>
        </p:nvPicPr>
        <p:blipFill rotWithShape="1">
          <a:blip r:embed="rId3">
            <a:alphaModFix/>
          </a:blip>
          <a:srcRect b="0" l="30062" r="24151" t="0"/>
          <a:stretch/>
        </p:blipFill>
        <p:spPr>
          <a:xfrm>
            <a:off x="2927250" y="1429475"/>
            <a:ext cx="1023501" cy="9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Shape 1052"/>
          <p:cNvSpPr txBox="1"/>
          <p:nvPr/>
        </p:nvSpPr>
        <p:spPr>
          <a:xfrm>
            <a:off x="304625" y="1723487"/>
            <a:ext cx="2042999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Training image regions</a:t>
            </a:r>
          </a:p>
        </p:txBody>
      </p:sp>
      <p:sp>
        <p:nvSpPr>
          <p:cNvPr id="1053" name="Shape 1053"/>
          <p:cNvSpPr txBox="1"/>
          <p:nvPr/>
        </p:nvSpPr>
        <p:spPr>
          <a:xfrm>
            <a:off x="304625" y="2702812"/>
            <a:ext cx="2042999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Cached region features</a:t>
            </a:r>
          </a:p>
        </p:txBody>
      </p:sp>
      <p:sp>
        <p:nvSpPr>
          <p:cNvPr id="1054" name="Shape 1054"/>
          <p:cNvSpPr/>
          <p:nvPr/>
        </p:nvSpPr>
        <p:spPr>
          <a:xfrm>
            <a:off x="3385750" y="2430575"/>
            <a:ext cx="106500" cy="9011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5" name="Shape 1055"/>
          <p:cNvSpPr txBox="1"/>
          <p:nvPr/>
        </p:nvSpPr>
        <p:spPr>
          <a:xfrm>
            <a:off x="198325" y="3514525"/>
            <a:ext cx="2149200" cy="80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Regression targets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(dx, dy, dw, dh)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Normalized coordinates</a:t>
            </a:r>
          </a:p>
        </p:txBody>
      </p:sp>
      <p:sp>
        <p:nvSpPr>
          <p:cNvPr id="1056" name="Shape 1056"/>
          <p:cNvSpPr txBox="1"/>
          <p:nvPr/>
        </p:nvSpPr>
        <p:spPr>
          <a:xfrm>
            <a:off x="2641900" y="3514525"/>
            <a:ext cx="1594200" cy="551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(0, 0, 0, 0)</a:t>
            </a:r>
            <a:br>
              <a:rPr lang="en"/>
            </a:br>
            <a:r>
              <a:rPr lang="en"/>
              <a:t>Proposal is good</a:t>
            </a:r>
          </a:p>
        </p:txBody>
      </p:sp>
      <p:sp>
        <p:nvSpPr>
          <p:cNvPr id="1057" name="Shape 1057"/>
          <p:cNvSpPr/>
          <p:nvPr/>
        </p:nvSpPr>
        <p:spPr>
          <a:xfrm>
            <a:off x="5260025" y="2407325"/>
            <a:ext cx="106500" cy="9011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8" name="Shape 1058"/>
          <p:cNvSpPr txBox="1"/>
          <p:nvPr/>
        </p:nvSpPr>
        <p:spPr>
          <a:xfrm>
            <a:off x="4516175" y="3491275"/>
            <a:ext cx="1594200" cy="80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(.25, 0, 0, 0)</a:t>
            </a:r>
            <a:br>
              <a:rPr lang="en"/>
            </a:br>
            <a:r>
              <a:rPr lang="en"/>
              <a:t>Proposal too </a:t>
            </a:r>
            <a:br>
              <a:rPr lang="en"/>
            </a:br>
            <a:r>
              <a:rPr lang="en"/>
              <a:t>far to left</a:t>
            </a:r>
          </a:p>
        </p:txBody>
      </p:sp>
      <p:pic>
        <p:nvPicPr>
          <p:cNvPr id="1059" name="Shape 1059"/>
          <p:cNvPicPr preferRelativeResize="0"/>
          <p:nvPr/>
        </p:nvPicPr>
        <p:blipFill rotWithShape="1">
          <a:blip r:embed="rId3">
            <a:alphaModFix/>
          </a:blip>
          <a:srcRect b="0" l="23240" r="30973" t="0"/>
          <a:stretch/>
        </p:blipFill>
        <p:spPr>
          <a:xfrm>
            <a:off x="4801525" y="1417850"/>
            <a:ext cx="1023501" cy="9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Shape 1060"/>
          <p:cNvSpPr/>
          <p:nvPr/>
        </p:nvSpPr>
        <p:spPr>
          <a:xfrm>
            <a:off x="7286700" y="2409125"/>
            <a:ext cx="106500" cy="9011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1" name="Shape 1061"/>
          <p:cNvSpPr txBox="1"/>
          <p:nvPr/>
        </p:nvSpPr>
        <p:spPr>
          <a:xfrm>
            <a:off x="6542850" y="3491275"/>
            <a:ext cx="1594200" cy="80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(0, 0, -0.125, 0)</a:t>
            </a:r>
            <a:br>
              <a:rPr lang="en"/>
            </a:br>
            <a:r>
              <a:rPr lang="en"/>
              <a:t>Proposal too </a:t>
            </a:r>
            <a:br>
              <a:rPr lang="en"/>
            </a:br>
            <a:r>
              <a:rPr lang="en"/>
              <a:t>wide</a:t>
            </a:r>
          </a:p>
        </p:txBody>
      </p:sp>
      <p:pic>
        <p:nvPicPr>
          <p:cNvPr id="1062" name="Shape 1062"/>
          <p:cNvPicPr preferRelativeResize="0"/>
          <p:nvPr/>
        </p:nvPicPr>
        <p:blipFill rotWithShape="1">
          <a:blip r:embed="rId3">
            <a:alphaModFix/>
          </a:blip>
          <a:srcRect b="0" l="20678" r="15104" t="0"/>
          <a:stretch/>
        </p:blipFill>
        <p:spPr>
          <a:xfrm>
            <a:off x="6828200" y="1418750"/>
            <a:ext cx="1023501" cy="90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3" name="Shape 93"/>
          <p:cNvSpPr txBox="1"/>
          <p:nvPr/>
        </p:nvSpPr>
        <p:spPr>
          <a:xfrm>
            <a:off x="177400" y="100800"/>
            <a:ext cx="6809399" cy="7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/>
              <a:t>Case Studies</a:t>
            </a:r>
          </a:p>
        </p:txBody>
      </p:sp>
      <p:grpSp>
        <p:nvGrpSpPr>
          <p:cNvPr id="94" name="Shape 94"/>
          <p:cNvGrpSpPr/>
          <p:nvPr/>
        </p:nvGrpSpPr>
        <p:grpSpPr>
          <a:xfrm>
            <a:off x="433657" y="915194"/>
            <a:ext cx="951956" cy="2754214"/>
            <a:chOff x="7404775" y="0"/>
            <a:chExt cx="1399524" cy="4049124"/>
          </a:xfrm>
        </p:grpSpPr>
        <p:pic>
          <p:nvPicPr>
            <p:cNvPr id="95" name="Shape 95"/>
            <p:cNvPicPr preferRelativeResize="0"/>
            <p:nvPr/>
          </p:nvPicPr>
          <p:blipFill rotWithShape="1">
            <a:blip r:embed="rId3">
              <a:alphaModFix/>
            </a:blip>
            <a:srcRect b="27488" l="64793" r="0" t="0"/>
            <a:stretch/>
          </p:blipFill>
          <p:spPr>
            <a:xfrm>
              <a:off x="7404775" y="0"/>
              <a:ext cx="1399524" cy="3341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Shape 96"/>
            <p:cNvPicPr preferRelativeResize="0"/>
            <p:nvPr/>
          </p:nvPicPr>
          <p:blipFill rotWithShape="1">
            <a:blip r:embed="rId3">
              <a:alphaModFix/>
            </a:blip>
            <a:srcRect b="14103" l="33320" r="34003" t="71615"/>
            <a:stretch/>
          </p:blipFill>
          <p:spPr>
            <a:xfrm>
              <a:off x="7436975" y="3391100"/>
              <a:ext cx="1298925" cy="6580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" name="Shape 97"/>
          <p:cNvSpPr txBox="1"/>
          <p:nvPr/>
        </p:nvSpPr>
        <p:spPr>
          <a:xfrm>
            <a:off x="330925" y="3610875"/>
            <a:ext cx="1157400" cy="917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VGG</a:t>
            </a:r>
            <a:br>
              <a:rPr lang="en" sz="2400"/>
            </a:br>
            <a:r>
              <a:rPr lang="en" sz="2400"/>
              <a:t>(2014)</a:t>
            </a:r>
          </a:p>
        </p:txBody>
      </p:sp>
      <p:pic>
        <p:nvPicPr>
          <p:cNvPr id="98" name="Shape 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1083414" y="1889324"/>
            <a:ext cx="2750949" cy="80974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/>
          <p:nvPr/>
        </p:nvSpPr>
        <p:spPr>
          <a:xfrm>
            <a:off x="1567074" y="3669400"/>
            <a:ext cx="1839900" cy="917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GoogLeNet</a:t>
            </a:r>
            <a:br>
              <a:rPr lang="en" sz="2400"/>
            </a:br>
            <a:r>
              <a:rPr lang="en" sz="2400"/>
              <a:t>(2014)</a:t>
            </a:r>
          </a:p>
        </p:txBody>
      </p:sp>
      <p:pic>
        <p:nvPicPr>
          <p:cNvPr id="100" name="Shape 100"/>
          <p:cNvPicPr preferRelativeResize="0"/>
          <p:nvPr/>
        </p:nvPicPr>
        <p:blipFill rotWithShape="1">
          <a:blip r:embed="rId5">
            <a:alphaModFix/>
          </a:blip>
          <a:srcRect b="3502" l="79486" r="12524" t="0"/>
          <a:stretch/>
        </p:blipFill>
        <p:spPr>
          <a:xfrm>
            <a:off x="4018662" y="512325"/>
            <a:ext cx="469225" cy="31811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01" name="Shape 101"/>
          <p:cNvSpPr txBox="1"/>
          <p:nvPr/>
        </p:nvSpPr>
        <p:spPr>
          <a:xfrm>
            <a:off x="3333324" y="3669400"/>
            <a:ext cx="1839900" cy="917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ResNet</a:t>
            </a:r>
            <a:br>
              <a:rPr lang="en" sz="2400"/>
            </a:br>
            <a:r>
              <a:rPr lang="en" sz="2400"/>
              <a:t>(2015)</a:t>
            </a:r>
          </a:p>
        </p:txBody>
      </p:sp>
      <p:pic>
        <p:nvPicPr>
          <p:cNvPr id="102" name="Shape 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1075" y="1191975"/>
            <a:ext cx="4159149" cy="2334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Shape 106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68" name="Shape 1068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Object Detection: Datasets</a:t>
            </a:r>
          </a:p>
        </p:txBody>
      </p:sp>
      <p:graphicFrame>
        <p:nvGraphicFramePr>
          <p:cNvPr id="1069" name="Shape 1069"/>
          <p:cNvGraphicFramePr/>
          <p:nvPr/>
        </p:nvGraphicFramePr>
        <p:xfrm>
          <a:off x="1353312" y="1158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{A2A2E81E-B659-4712-BF34-06060A936EB1}</a:tableStyleId>
              </a:tblPr>
              <a:tblGrid>
                <a:gridCol w="1609350"/>
                <a:gridCol w="1196025"/>
                <a:gridCol w="1526650"/>
                <a:gridCol w="2105350"/>
              </a:tblGrid>
              <a:tr h="3962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PASCAL VOC</a:t>
                      </a:r>
                      <a:br>
                        <a:rPr lang="en"/>
                      </a:br>
                      <a:r>
                        <a:rPr lang="en"/>
                        <a:t>(2010)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ImageNet Detection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(ILSVRC 2014)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MS-COCO</a:t>
                      </a:r>
                      <a:br>
                        <a:rPr lang="en"/>
                      </a:br>
                      <a:r>
                        <a:rPr lang="en"/>
                        <a:t>(2014)</a:t>
                      </a: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Number of classes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20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200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80</a:t>
                      </a: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Number of images (train + val)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~20k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~470k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~120k</a:t>
                      </a: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Mean objects per image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2.4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1.1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7.2</a:t>
                      </a: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Shape 1074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75" name="Shape 1075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Object Detection: Evaluation</a:t>
            </a:r>
          </a:p>
        </p:txBody>
      </p:sp>
      <p:sp>
        <p:nvSpPr>
          <p:cNvPr id="1076" name="Shape 1076"/>
          <p:cNvSpPr txBox="1"/>
          <p:nvPr/>
        </p:nvSpPr>
        <p:spPr>
          <a:xfrm>
            <a:off x="2023250" y="800300"/>
            <a:ext cx="5269500" cy="36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 use a metric called “mean average precision” (mAP)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Compute average precision (AP) separately for each class, then average over classes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A detection is a true positive if it has IoU with a ground-truth box greater than some threshold (usually 0.5) (mAP@0.5)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Combine all detections from all test images to draw a precision / recall curve for each class; AP is area under the curve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TL;DR mAP is a number from 0 to 100; high is good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Shape 108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82" name="Shape 1082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R-CNN Results</a:t>
            </a:r>
          </a:p>
        </p:txBody>
      </p:sp>
      <p:sp>
        <p:nvSpPr>
          <p:cNvPr id="1083" name="Shape 1083"/>
          <p:cNvSpPr txBox="1"/>
          <p:nvPr/>
        </p:nvSpPr>
        <p:spPr>
          <a:xfrm>
            <a:off x="96825" y="4329025"/>
            <a:ext cx="7446599" cy="2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Wang</a:t>
            </a:r>
            <a:r>
              <a:rPr lang="en" sz="1100">
                <a:solidFill>
                  <a:schemeClr val="dk1"/>
                </a:solidFill>
              </a:rPr>
              <a:t> et al, “Regionlets for Generic Object Detection”, ICCV 2013</a:t>
            </a:r>
          </a:p>
        </p:txBody>
      </p:sp>
      <p:pic>
        <p:nvPicPr>
          <p:cNvPr id="1084" name="Shape 1084"/>
          <p:cNvPicPr preferRelativeResize="0"/>
          <p:nvPr/>
        </p:nvPicPr>
        <p:blipFill rotWithShape="1">
          <a:blip r:embed="rId3">
            <a:alphaModFix/>
          </a:blip>
          <a:srcRect b="0" l="0" r="0" t="15973"/>
          <a:stretch/>
        </p:blipFill>
        <p:spPr>
          <a:xfrm>
            <a:off x="1032825" y="700250"/>
            <a:ext cx="6789948" cy="3532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Shape 108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90" name="Shape 1090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R-CNN Results</a:t>
            </a:r>
          </a:p>
        </p:txBody>
      </p:sp>
      <p:pic>
        <p:nvPicPr>
          <p:cNvPr id="1091" name="Shape 1091"/>
          <p:cNvPicPr preferRelativeResize="0"/>
          <p:nvPr/>
        </p:nvPicPr>
        <p:blipFill rotWithShape="1">
          <a:blip r:embed="rId3">
            <a:alphaModFix/>
          </a:blip>
          <a:srcRect b="0" l="0" r="0" t="15973"/>
          <a:stretch/>
        </p:blipFill>
        <p:spPr>
          <a:xfrm>
            <a:off x="1032825" y="700250"/>
            <a:ext cx="6789948" cy="353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Shape 1092"/>
          <p:cNvSpPr txBox="1"/>
          <p:nvPr/>
        </p:nvSpPr>
        <p:spPr>
          <a:xfrm>
            <a:off x="3251550" y="192350"/>
            <a:ext cx="2503799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Big improvement compared to pre-CNN methods</a:t>
            </a:r>
          </a:p>
        </p:txBody>
      </p:sp>
      <p:sp>
        <p:nvSpPr>
          <p:cNvPr id="1093" name="Shape 1093"/>
          <p:cNvSpPr/>
          <p:nvPr/>
        </p:nvSpPr>
        <p:spPr>
          <a:xfrm>
            <a:off x="3487000" y="2052878"/>
            <a:ext cx="1257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4" name="Shape 1094"/>
          <p:cNvSpPr/>
          <p:nvPr/>
        </p:nvSpPr>
        <p:spPr>
          <a:xfrm>
            <a:off x="4302250" y="1613812"/>
            <a:ext cx="1257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95" name="Shape 1095"/>
          <p:cNvCxnSpPr>
            <a:stCxn id="1093" idx="0"/>
            <a:endCxn id="1094" idx="0"/>
          </p:cNvCxnSpPr>
          <p:nvPr/>
        </p:nvCxnSpPr>
        <p:spPr>
          <a:xfrm rot="-5400000">
            <a:off x="3737950" y="1425578"/>
            <a:ext cx="439200" cy="815400"/>
          </a:xfrm>
          <a:prstGeom prst="curvedConnector3">
            <a:avLst>
              <a:gd fmla="val 15418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Shape 110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01" name="Shape 1101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R-CNN Results</a:t>
            </a:r>
          </a:p>
        </p:txBody>
      </p:sp>
      <p:pic>
        <p:nvPicPr>
          <p:cNvPr id="1102" name="Shape 1102"/>
          <p:cNvPicPr preferRelativeResize="0"/>
          <p:nvPr/>
        </p:nvPicPr>
        <p:blipFill rotWithShape="1">
          <a:blip r:embed="rId3">
            <a:alphaModFix/>
          </a:blip>
          <a:srcRect b="0" l="0" r="0" t="15973"/>
          <a:stretch/>
        </p:blipFill>
        <p:spPr>
          <a:xfrm>
            <a:off x="1032825" y="700250"/>
            <a:ext cx="6789948" cy="353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Shape 1103"/>
          <p:cNvSpPr txBox="1"/>
          <p:nvPr/>
        </p:nvSpPr>
        <p:spPr>
          <a:xfrm>
            <a:off x="3251550" y="192350"/>
            <a:ext cx="2503799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Bounding box regression helps a bit</a:t>
            </a:r>
          </a:p>
        </p:txBody>
      </p:sp>
      <p:sp>
        <p:nvSpPr>
          <p:cNvPr id="1104" name="Shape 1104"/>
          <p:cNvSpPr/>
          <p:nvPr/>
        </p:nvSpPr>
        <p:spPr>
          <a:xfrm>
            <a:off x="5163400" y="1519478"/>
            <a:ext cx="1257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5" name="Shape 1105"/>
          <p:cNvSpPr/>
          <p:nvPr/>
        </p:nvSpPr>
        <p:spPr>
          <a:xfrm>
            <a:off x="4302250" y="1613812"/>
            <a:ext cx="1257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06" name="Shape 1106"/>
          <p:cNvCxnSpPr>
            <a:stCxn id="1104" idx="0"/>
            <a:endCxn id="1105" idx="0"/>
          </p:cNvCxnSpPr>
          <p:nvPr/>
        </p:nvCxnSpPr>
        <p:spPr>
          <a:xfrm rot="5400000">
            <a:off x="4748500" y="1135928"/>
            <a:ext cx="94200" cy="861300"/>
          </a:xfrm>
          <a:prstGeom prst="curvedConnector3">
            <a:avLst>
              <a:gd fmla="val -320439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Shape 111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12" name="Shape 1112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R-CNN Results</a:t>
            </a:r>
          </a:p>
        </p:txBody>
      </p:sp>
      <p:pic>
        <p:nvPicPr>
          <p:cNvPr id="1113" name="Shape 1113"/>
          <p:cNvPicPr preferRelativeResize="0"/>
          <p:nvPr/>
        </p:nvPicPr>
        <p:blipFill rotWithShape="1">
          <a:blip r:embed="rId3">
            <a:alphaModFix/>
          </a:blip>
          <a:srcRect b="0" l="0" r="0" t="15973"/>
          <a:stretch/>
        </p:blipFill>
        <p:spPr>
          <a:xfrm>
            <a:off x="1032825" y="700250"/>
            <a:ext cx="6789948" cy="353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Shape 1114"/>
          <p:cNvSpPr txBox="1"/>
          <p:nvPr/>
        </p:nvSpPr>
        <p:spPr>
          <a:xfrm>
            <a:off x="3251550" y="192350"/>
            <a:ext cx="2503799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Features from a deeper network help a lot</a:t>
            </a:r>
          </a:p>
        </p:txBody>
      </p:sp>
      <p:sp>
        <p:nvSpPr>
          <p:cNvPr id="1115" name="Shape 1115"/>
          <p:cNvSpPr/>
          <p:nvPr/>
        </p:nvSpPr>
        <p:spPr>
          <a:xfrm>
            <a:off x="5163400" y="1519478"/>
            <a:ext cx="1257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6" name="Shape 1116"/>
          <p:cNvSpPr/>
          <p:nvPr/>
        </p:nvSpPr>
        <p:spPr>
          <a:xfrm>
            <a:off x="6015605" y="1285465"/>
            <a:ext cx="1257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17" name="Shape 1117"/>
          <p:cNvCxnSpPr>
            <a:stCxn id="1115" idx="0"/>
            <a:endCxn id="1116" idx="0"/>
          </p:cNvCxnSpPr>
          <p:nvPr/>
        </p:nvCxnSpPr>
        <p:spPr>
          <a:xfrm rot="-5400000">
            <a:off x="5535400" y="976328"/>
            <a:ext cx="234000" cy="852300"/>
          </a:xfrm>
          <a:prstGeom prst="curvedConnector3">
            <a:avLst>
              <a:gd fmla="val 27993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Shape 1122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23" name="Shape 1123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R-CNN Problems</a:t>
            </a:r>
          </a:p>
        </p:txBody>
      </p:sp>
      <p:sp>
        <p:nvSpPr>
          <p:cNvPr id="1124" name="Shape 1124"/>
          <p:cNvSpPr txBox="1"/>
          <p:nvPr/>
        </p:nvSpPr>
        <p:spPr>
          <a:xfrm>
            <a:off x="292500" y="801625"/>
            <a:ext cx="7770300" cy="355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400"/>
              <a:t>Slow at test-time: need to run full forward pass of CNN for each region proposal</a:t>
            </a:r>
            <a:br>
              <a:rPr lang="en" sz="2400"/>
            </a:br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400"/>
              <a:t>SVMs and regressors are post-hoc: CNN features not updated in response to SVMs and regressors</a:t>
            </a:r>
            <a:br>
              <a:rPr lang="en" sz="2400"/>
            </a:br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400"/>
              <a:t>Complex multistage training pipeline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Shape 112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130" name="Shape 1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24" y="52575"/>
            <a:ext cx="6381448" cy="4524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Shape 1131"/>
          <p:cNvSpPr txBox="1"/>
          <p:nvPr/>
        </p:nvSpPr>
        <p:spPr>
          <a:xfrm>
            <a:off x="6469600" y="3878425"/>
            <a:ext cx="2558700" cy="690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Girschick,</a:t>
            </a:r>
            <a:r>
              <a:rPr lang="en" sz="1100">
                <a:solidFill>
                  <a:schemeClr val="dk1"/>
                </a:solidFill>
              </a:rPr>
              <a:t> “Fast R-CNN”, ICCV 2015</a:t>
            </a:r>
            <a:br>
              <a:rPr lang="en" sz="1100">
                <a:solidFill>
                  <a:schemeClr val="dk1"/>
                </a:solidFill>
              </a:rPr>
            </a:b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Slide credit: Ross Girschick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Shape 1136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37" name="Shape 1137"/>
          <p:cNvSpPr txBox="1"/>
          <p:nvPr/>
        </p:nvSpPr>
        <p:spPr>
          <a:xfrm>
            <a:off x="6657975" y="271175"/>
            <a:ext cx="2409600" cy="11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600"/>
              <a:t>R-CNN Problem #1</a:t>
            </a:r>
            <a:r>
              <a:rPr lang="en" sz="1600"/>
              <a:t>: </a:t>
            </a:r>
            <a:br>
              <a:rPr lang="en" sz="1600"/>
            </a:br>
            <a:r>
              <a:rPr lang="en" sz="1600"/>
              <a:t>Slow at test-time due to independent forward passes of the CNN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600"/>
          </a:p>
        </p:txBody>
      </p:sp>
      <p:sp>
        <p:nvSpPr>
          <p:cNvPr id="1138" name="Shape 1138"/>
          <p:cNvSpPr/>
          <p:nvPr/>
        </p:nvSpPr>
        <p:spPr>
          <a:xfrm>
            <a:off x="6657975" y="2316475"/>
            <a:ext cx="548699" cy="2017199"/>
          </a:xfrm>
          <a:prstGeom prst="rightBrace">
            <a:avLst>
              <a:gd fmla="val 51499" name="adj1"/>
              <a:gd fmla="val 5000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9" name="Shape 1139"/>
          <p:cNvSpPr txBox="1"/>
          <p:nvPr/>
        </p:nvSpPr>
        <p:spPr>
          <a:xfrm>
            <a:off x="7206675" y="2542800"/>
            <a:ext cx="1903500" cy="16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600"/>
              <a:t>Solution:</a:t>
            </a:r>
            <a:r>
              <a:rPr lang="en" sz="1600"/>
              <a:t> </a:t>
            </a:r>
            <a:br>
              <a:rPr lang="en" sz="1600"/>
            </a:br>
            <a:r>
              <a:rPr lang="en" sz="1600"/>
              <a:t>Share computation of convolutional layers between proposals for an image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</p:txBody>
      </p:sp>
      <p:pic>
        <p:nvPicPr>
          <p:cNvPr id="1140" name="Shape 1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24" y="52575"/>
            <a:ext cx="6381448" cy="452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Shape 114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146" name="Shape 1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723" y="47100"/>
            <a:ext cx="5175998" cy="4538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Shape 1147"/>
          <p:cNvSpPr txBox="1"/>
          <p:nvPr/>
        </p:nvSpPr>
        <p:spPr>
          <a:xfrm>
            <a:off x="5669025" y="137750"/>
            <a:ext cx="2864700" cy="439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600"/>
              <a:t>R-CNN Problem #2</a:t>
            </a:r>
            <a:r>
              <a:rPr lang="en" sz="1600"/>
              <a:t>: </a:t>
            </a:r>
            <a:br>
              <a:rPr lang="en" sz="1600"/>
            </a:br>
            <a:r>
              <a:rPr lang="en" sz="1600"/>
              <a:t>Post-hoc training: CNN not updated in response to final classifiers and regressors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lvl="0" rtl="0">
              <a:spcBef>
                <a:spcPts val="0"/>
              </a:spcBef>
              <a:buNone/>
            </a:pPr>
            <a:r>
              <a:rPr b="1" lang="en" sz="1600"/>
              <a:t>R-CNN Problem #3: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Complex training pipeline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lvl="0" rtl="0">
              <a:spcBef>
                <a:spcPts val="0"/>
              </a:spcBef>
              <a:buNone/>
            </a:pPr>
            <a:r>
              <a:rPr b="1" lang="en" sz="1600"/>
              <a:t>Solution: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Just train the whole system end-to-end all at once!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</p:txBody>
      </p:sp>
      <p:sp>
        <p:nvSpPr>
          <p:cNvPr id="1148" name="Shape 1148"/>
          <p:cNvSpPr txBox="1"/>
          <p:nvPr/>
        </p:nvSpPr>
        <p:spPr>
          <a:xfrm>
            <a:off x="5499325" y="4191575"/>
            <a:ext cx="3584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</a:rPr>
              <a:t>Slide credit: Ross Girschick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8" name="Shape 108"/>
          <p:cNvSpPr txBox="1"/>
          <p:nvPr/>
        </p:nvSpPr>
        <p:spPr>
          <a:xfrm>
            <a:off x="228050" y="-34350"/>
            <a:ext cx="8872800" cy="12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Localization and Detection</a:t>
            </a:r>
          </a:p>
        </p:txBody>
      </p:sp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 b="0" l="0" r="25177" t="0"/>
          <a:stretch/>
        </p:blipFill>
        <p:spPr>
          <a:xfrm>
            <a:off x="967025" y="1039600"/>
            <a:ext cx="7209926" cy="328877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/>
        </p:nvSpPr>
        <p:spPr>
          <a:xfrm>
            <a:off x="6202925" y="4274250"/>
            <a:ext cx="2906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100"/>
              <a:t>Results from Faster R-CNN, Ren et al 2015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Shape 1153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54" name="Shape 1154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 R-CNN: Region of Interest Pooling</a:t>
            </a:r>
          </a:p>
        </p:txBody>
      </p:sp>
      <p:pic>
        <p:nvPicPr>
          <p:cNvPr id="1155" name="Shape 1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38" y="1739899"/>
            <a:ext cx="1359372" cy="1127873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Shape 1156"/>
          <p:cNvSpPr txBox="1"/>
          <p:nvPr/>
        </p:nvSpPr>
        <p:spPr>
          <a:xfrm>
            <a:off x="188725" y="2971750"/>
            <a:ext cx="1683600" cy="9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Hi-res input image: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/>
              <a:t>3 x 800 x 600</a:t>
            </a:r>
            <a:br>
              <a:rPr lang="en"/>
            </a:br>
            <a:r>
              <a:rPr lang="en"/>
              <a:t>with region proposal</a:t>
            </a:r>
          </a:p>
        </p:txBody>
      </p:sp>
      <p:sp>
        <p:nvSpPr>
          <p:cNvPr id="1157" name="Shape 1157"/>
          <p:cNvSpPr/>
          <p:nvPr/>
        </p:nvSpPr>
        <p:spPr>
          <a:xfrm>
            <a:off x="539724" y="1767232"/>
            <a:ext cx="806399" cy="1074299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8" name="Shape 1158"/>
          <p:cNvSpPr/>
          <p:nvPr/>
        </p:nvSpPr>
        <p:spPr>
          <a:xfrm rot="5400000">
            <a:off x="1705824" y="1944887"/>
            <a:ext cx="1050900" cy="717899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9" name="Shape 1159"/>
          <p:cNvSpPr txBox="1"/>
          <p:nvPr/>
        </p:nvSpPr>
        <p:spPr>
          <a:xfrm>
            <a:off x="1512775" y="102067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1160" name="Shape 1160"/>
          <p:cNvSpPr/>
          <p:nvPr/>
        </p:nvSpPr>
        <p:spPr>
          <a:xfrm>
            <a:off x="2949775" y="1567575"/>
            <a:ext cx="1359299" cy="1317299"/>
          </a:xfrm>
          <a:prstGeom prst="cube">
            <a:avLst>
              <a:gd fmla="val 3632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1" name="Shape 1161"/>
          <p:cNvSpPr txBox="1"/>
          <p:nvPr/>
        </p:nvSpPr>
        <p:spPr>
          <a:xfrm>
            <a:off x="2471725" y="3040125"/>
            <a:ext cx="1907999" cy="78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Hi-res conv features: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C x H x W</a:t>
            </a:r>
            <a:br>
              <a:rPr lang="en"/>
            </a:br>
            <a:r>
              <a:rPr lang="en"/>
              <a:t>with region proposal</a:t>
            </a:r>
          </a:p>
        </p:txBody>
      </p:sp>
      <p:sp>
        <p:nvSpPr>
          <p:cNvPr id="1162" name="Shape 1162"/>
          <p:cNvSpPr/>
          <p:nvPr/>
        </p:nvSpPr>
        <p:spPr>
          <a:xfrm>
            <a:off x="7437575" y="1777904"/>
            <a:ext cx="106500" cy="11279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3" name="Shape 1163"/>
          <p:cNvSpPr/>
          <p:nvPr/>
        </p:nvSpPr>
        <p:spPr>
          <a:xfrm>
            <a:off x="7726125" y="1909587"/>
            <a:ext cx="106500" cy="8645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4" name="Shape 1164"/>
          <p:cNvSpPr/>
          <p:nvPr/>
        </p:nvSpPr>
        <p:spPr>
          <a:xfrm>
            <a:off x="7976525" y="2057937"/>
            <a:ext cx="106500" cy="54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5" name="Shape 1165"/>
          <p:cNvSpPr txBox="1"/>
          <p:nvPr/>
        </p:nvSpPr>
        <p:spPr>
          <a:xfrm>
            <a:off x="6917625" y="1105637"/>
            <a:ext cx="17235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Fully-connected layers</a:t>
            </a:r>
          </a:p>
        </p:txBody>
      </p:sp>
      <p:sp>
        <p:nvSpPr>
          <p:cNvPr id="1166" name="Shape 1166"/>
          <p:cNvSpPr txBox="1"/>
          <p:nvPr/>
        </p:nvSpPr>
        <p:spPr>
          <a:xfrm>
            <a:off x="6289075" y="3040125"/>
            <a:ext cx="2597999" cy="78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Problem</a:t>
            </a:r>
            <a:r>
              <a:rPr lang="en"/>
              <a:t>: Fully-connected layers expect low-res conv features: C x h x w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Shape 117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72" name="Shape 1172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 R-CNN: Region of Interest Pooling</a:t>
            </a:r>
          </a:p>
        </p:txBody>
      </p:sp>
      <p:pic>
        <p:nvPicPr>
          <p:cNvPr id="1173" name="Shape 1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38" y="1739899"/>
            <a:ext cx="1359372" cy="1127873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Shape 1174"/>
          <p:cNvSpPr txBox="1"/>
          <p:nvPr/>
        </p:nvSpPr>
        <p:spPr>
          <a:xfrm>
            <a:off x="188725" y="2971750"/>
            <a:ext cx="1683600" cy="9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Hi-res input image: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3 x 800 x 600</a:t>
            </a:r>
            <a:br>
              <a:rPr lang="en"/>
            </a:br>
            <a:r>
              <a:rPr lang="en"/>
              <a:t>with region proposal</a:t>
            </a:r>
          </a:p>
        </p:txBody>
      </p:sp>
      <p:sp>
        <p:nvSpPr>
          <p:cNvPr id="1175" name="Shape 1175"/>
          <p:cNvSpPr/>
          <p:nvPr/>
        </p:nvSpPr>
        <p:spPr>
          <a:xfrm>
            <a:off x="539724" y="1767232"/>
            <a:ext cx="806399" cy="1074299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6" name="Shape 1176"/>
          <p:cNvSpPr/>
          <p:nvPr/>
        </p:nvSpPr>
        <p:spPr>
          <a:xfrm rot="5400000">
            <a:off x="1705824" y="1944887"/>
            <a:ext cx="1050900" cy="717899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7" name="Shape 1177"/>
          <p:cNvSpPr txBox="1"/>
          <p:nvPr/>
        </p:nvSpPr>
        <p:spPr>
          <a:xfrm>
            <a:off x="1512775" y="102067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1178" name="Shape 1178"/>
          <p:cNvSpPr/>
          <p:nvPr/>
        </p:nvSpPr>
        <p:spPr>
          <a:xfrm>
            <a:off x="2949775" y="1567575"/>
            <a:ext cx="1359299" cy="1317299"/>
          </a:xfrm>
          <a:prstGeom prst="cube">
            <a:avLst>
              <a:gd fmla="val 3632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9" name="Shape 1179"/>
          <p:cNvSpPr txBox="1"/>
          <p:nvPr/>
        </p:nvSpPr>
        <p:spPr>
          <a:xfrm>
            <a:off x="2471725" y="3040125"/>
            <a:ext cx="1907999" cy="78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Hi-res conv features: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C x H x W</a:t>
            </a:r>
            <a:br>
              <a:rPr lang="en"/>
            </a:br>
            <a:r>
              <a:rPr lang="en"/>
              <a:t>with region proposal</a:t>
            </a:r>
          </a:p>
        </p:txBody>
      </p:sp>
      <p:sp>
        <p:nvSpPr>
          <p:cNvPr id="1180" name="Shape 1180"/>
          <p:cNvSpPr/>
          <p:nvPr/>
        </p:nvSpPr>
        <p:spPr>
          <a:xfrm>
            <a:off x="7437575" y="1777904"/>
            <a:ext cx="106500" cy="11279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1" name="Shape 1181"/>
          <p:cNvSpPr/>
          <p:nvPr/>
        </p:nvSpPr>
        <p:spPr>
          <a:xfrm>
            <a:off x="7726125" y="1909587"/>
            <a:ext cx="106500" cy="8645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2" name="Shape 1182"/>
          <p:cNvSpPr/>
          <p:nvPr/>
        </p:nvSpPr>
        <p:spPr>
          <a:xfrm>
            <a:off x="7976525" y="2057937"/>
            <a:ext cx="106500" cy="54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3" name="Shape 1183"/>
          <p:cNvSpPr txBox="1"/>
          <p:nvPr/>
        </p:nvSpPr>
        <p:spPr>
          <a:xfrm>
            <a:off x="6917625" y="1105637"/>
            <a:ext cx="17235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Fully-connected layers</a:t>
            </a:r>
          </a:p>
        </p:txBody>
      </p:sp>
      <p:sp>
        <p:nvSpPr>
          <p:cNvPr id="1184" name="Shape 1184"/>
          <p:cNvSpPr/>
          <p:nvPr/>
        </p:nvSpPr>
        <p:spPr>
          <a:xfrm>
            <a:off x="3124277" y="2096954"/>
            <a:ext cx="548699" cy="7371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85" name="Shape 1185"/>
          <p:cNvCxnSpPr>
            <a:stCxn id="1175" idx="0"/>
            <a:endCxn id="1184" idx="0"/>
          </p:cNvCxnSpPr>
          <p:nvPr/>
        </p:nvCxnSpPr>
        <p:spPr>
          <a:xfrm flipH="1" rot="-5400000">
            <a:off x="2005974" y="704182"/>
            <a:ext cx="329700" cy="2455800"/>
          </a:xfrm>
          <a:prstGeom prst="curvedConnector3">
            <a:avLst>
              <a:gd fmla="val -304772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86" name="Shape 1186"/>
          <p:cNvSpPr txBox="1"/>
          <p:nvPr/>
        </p:nvSpPr>
        <p:spPr>
          <a:xfrm>
            <a:off x="3160625" y="725425"/>
            <a:ext cx="2323199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Project region proposal onto conv feature map</a:t>
            </a:r>
          </a:p>
        </p:txBody>
      </p:sp>
      <p:sp>
        <p:nvSpPr>
          <p:cNvPr id="1187" name="Shape 1187"/>
          <p:cNvSpPr txBox="1"/>
          <p:nvPr/>
        </p:nvSpPr>
        <p:spPr>
          <a:xfrm>
            <a:off x="6289075" y="3040125"/>
            <a:ext cx="2597999" cy="78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Problem</a:t>
            </a:r>
            <a:r>
              <a:rPr lang="en"/>
              <a:t>: Fully-connected layers expect low-res conv features: C x h x w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Shape 1192"/>
          <p:cNvSpPr/>
          <p:nvPr/>
        </p:nvSpPr>
        <p:spPr>
          <a:xfrm>
            <a:off x="2949775" y="1567575"/>
            <a:ext cx="1359299" cy="1317299"/>
          </a:xfrm>
          <a:prstGeom prst="cube">
            <a:avLst>
              <a:gd fmla="val 3632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3" name="Shape 1193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94" name="Shape 1194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 R-CNN: Region of Interest Pooling</a:t>
            </a:r>
          </a:p>
        </p:txBody>
      </p:sp>
      <p:pic>
        <p:nvPicPr>
          <p:cNvPr id="1195" name="Shape 1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38" y="1739899"/>
            <a:ext cx="1359372" cy="1127873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Shape 1196"/>
          <p:cNvSpPr txBox="1"/>
          <p:nvPr/>
        </p:nvSpPr>
        <p:spPr>
          <a:xfrm>
            <a:off x="188725" y="2971750"/>
            <a:ext cx="1683600" cy="9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Hi-res input image: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3 x 800 x 600</a:t>
            </a:r>
            <a:br>
              <a:rPr lang="en"/>
            </a:br>
            <a:r>
              <a:rPr lang="en"/>
              <a:t>with region proposal</a:t>
            </a:r>
          </a:p>
        </p:txBody>
      </p:sp>
      <p:sp>
        <p:nvSpPr>
          <p:cNvPr id="1197" name="Shape 1197"/>
          <p:cNvSpPr/>
          <p:nvPr/>
        </p:nvSpPr>
        <p:spPr>
          <a:xfrm>
            <a:off x="539724" y="1767232"/>
            <a:ext cx="806399" cy="1074299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8" name="Shape 1198"/>
          <p:cNvSpPr/>
          <p:nvPr/>
        </p:nvSpPr>
        <p:spPr>
          <a:xfrm rot="5400000">
            <a:off x="1705824" y="1944887"/>
            <a:ext cx="1050900" cy="717899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9" name="Shape 1199"/>
          <p:cNvSpPr txBox="1"/>
          <p:nvPr/>
        </p:nvSpPr>
        <p:spPr>
          <a:xfrm>
            <a:off x="1512775" y="102067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1200" name="Shape 1200"/>
          <p:cNvSpPr txBox="1"/>
          <p:nvPr/>
        </p:nvSpPr>
        <p:spPr>
          <a:xfrm>
            <a:off x="2471725" y="3040125"/>
            <a:ext cx="1907999" cy="78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Hi-res conv features: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C x H x W</a:t>
            </a:r>
            <a:br>
              <a:rPr lang="en"/>
            </a:br>
            <a:r>
              <a:rPr lang="en"/>
              <a:t>with region proposal</a:t>
            </a:r>
          </a:p>
        </p:txBody>
      </p:sp>
      <p:sp>
        <p:nvSpPr>
          <p:cNvPr id="1201" name="Shape 1201"/>
          <p:cNvSpPr/>
          <p:nvPr/>
        </p:nvSpPr>
        <p:spPr>
          <a:xfrm>
            <a:off x="7437575" y="1777904"/>
            <a:ext cx="106500" cy="11279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2" name="Shape 1202"/>
          <p:cNvSpPr/>
          <p:nvPr/>
        </p:nvSpPr>
        <p:spPr>
          <a:xfrm>
            <a:off x="7726125" y="1909587"/>
            <a:ext cx="106500" cy="8645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3" name="Shape 1203"/>
          <p:cNvSpPr/>
          <p:nvPr/>
        </p:nvSpPr>
        <p:spPr>
          <a:xfrm>
            <a:off x="7976525" y="2057937"/>
            <a:ext cx="106500" cy="54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4" name="Shape 1204"/>
          <p:cNvSpPr txBox="1"/>
          <p:nvPr/>
        </p:nvSpPr>
        <p:spPr>
          <a:xfrm>
            <a:off x="6917625" y="1105637"/>
            <a:ext cx="17235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Fully-connected layers</a:t>
            </a:r>
          </a:p>
        </p:txBody>
      </p:sp>
      <p:sp>
        <p:nvSpPr>
          <p:cNvPr id="1205" name="Shape 1205"/>
          <p:cNvSpPr txBox="1"/>
          <p:nvPr/>
        </p:nvSpPr>
        <p:spPr>
          <a:xfrm>
            <a:off x="6289075" y="3040125"/>
            <a:ext cx="2597999" cy="78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Problem</a:t>
            </a:r>
            <a:r>
              <a:rPr lang="en"/>
              <a:t>: Fully-connected layers expect low-res conv features: C x h x w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206" name="Shape 1206"/>
          <p:cNvCxnSpPr/>
          <p:nvPr/>
        </p:nvCxnSpPr>
        <p:spPr>
          <a:xfrm>
            <a:off x="3233802" y="2096954"/>
            <a:ext cx="0" cy="737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07" name="Shape 1207"/>
          <p:cNvCxnSpPr/>
          <p:nvPr/>
        </p:nvCxnSpPr>
        <p:spPr>
          <a:xfrm>
            <a:off x="3346952" y="2096954"/>
            <a:ext cx="0" cy="737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08" name="Shape 1208"/>
          <p:cNvCxnSpPr/>
          <p:nvPr/>
        </p:nvCxnSpPr>
        <p:spPr>
          <a:xfrm>
            <a:off x="3475827" y="2096954"/>
            <a:ext cx="0" cy="737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09" name="Shape 1209"/>
          <p:cNvCxnSpPr/>
          <p:nvPr/>
        </p:nvCxnSpPr>
        <p:spPr>
          <a:xfrm>
            <a:off x="3581102" y="2096954"/>
            <a:ext cx="0" cy="737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10" name="Shape 1210"/>
          <p:cNvCxnSpPr/>
          <p:nvPr/>
        </p:nvCxnSpPr>
        <p:spPr>
          <a:xfrm rot="10800000">
            <a:off x="3116350" y="2270155"/>
            <a:ext cx="5354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11" name="Shape 1211"/>
          <p:cNvCxnSpPr/>
          <p:nvPr/>
        </p:nvCxnSpPr>
        <p:spPr>
          <a:xfrm rot="10800000">
            <a:off x="3116425" y="2441956"/>
            <a:ext cx="5354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12" name="Shape 1212"/>
          <p:cNvCxnSpPr/>
          <p:nvPr/>
        </p:nvCxnSpPr>
        <p:spPr>
          <a:xfrm rot="10800000">
            <a:off x="3118444" y="2595300"/>
            <a:ext cx="5354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13" name="Shape 1213"/>
          <p:cNvCxnSpPr/>
          <p:nvPr/>
        </p:nvCxnSpPr>
        <p:spPr>
          <a:xfrm rot="10800000">
            <a:off x="3116419" y="2708450"/>
            <a:ext cx="5354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14" name="Shape 1214"/>
          <p:cNvCxnSpPr>
            <a:stCxn id="1215" idx="0"/>
            <a:endCxn id="1216" idx="1"/>
          </p:cNvCxnSpPr>
          <p:nvPr/>
        </p:nvCxnSpPr>
        <p:spPr>
          <a:xfrm rot="-5400000">
            <a:off x="3542777" y="1038104"/>
            <a:ext cx="914700" cy="1203000"/>
          </a:xfrm>
          <a:prstGeom prst="curved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16" name="Shape 1216"/>
          <p:cNvSpPr txBox="1"/>
          <p:nvPr/>
        </p:nvSpPr>
        <p:spPr>
          <a:xfrm>
            <a:off x="4601575" y="935075"/>
            <a:ext cx="18288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Divide projected region into h x w grid</a:t>
            </a:r>
          </a:p>
        </p:txBody>
      </p:sp>
      <p:sp>
        <p:nvSpPr>
          <p:cNvPr id="1215" name="Shape 1215"/>
          <p:cNvSpPr/>
          <p:nvPr/>
        </p:nvSpPr>
        <p:spPr>
          <a:xfrm>
            <a:off x="3124277" y="2096954"/>
            <a:ext cx="548699" cy="7371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Shape 1221"/>
          <p:cNvSpPr/>
          <p:nvPr/>
        </p:nvSpPr>
        <p:spPr>
          <a:xfrm>
            <a:off x="2949775" y="1567575"/>
            <a:ext cx="1359299" cy="1317299"/>
          </a:xfrm>
          <a:prstGeom prst="cube">
            <a:avLst>
              <a:gd fmla="val 3632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2" name="Shape 1222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223" name="Shape 1223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 R-CNN: Region of Interest Pooling</a:t>
            </a:r>
          </a:p>
        </p:txBody>
      </p:sp>
      <p:pic>
        <p:nvPicPr>
          <p:cNvPr id="1224" name="Shape 1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38" y="1739899"/>
            <a:ext cx="1359372" cy="1127873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Shape 1225"/>
          <p:cNvSpPr txBox="1"/>
          <p:nvPr/>
        </p:nvSpPr>
        <p:spPr>
          <a:xfrm>
            <a:off x="188725" y="2971750"/>
            <a:ext cx="1683600" cy="9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Hi-res input image: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3 x 800 x 600</a:t>
            </a:r>
            <a:br>
              <a:rPr lang="en"/>
            </a:br>
            <a:r>
              <a:rPr lang="en"/>
              <a:t>with region proposal</a:t>
            </a:r>
          </a:p>
        </p:txBody>
      </p:sp>
      <p:sp>
        <p:nvSpPr>
          <p:cNvPr id="1226" name="Shape 1226"/>
          <p:cNvSpPr/>
          <p:nvPr/>
        </p:nvSpPr>
        <p:spPr>
          <a:xfrm>
            <a:off x="539724" y="1767232"/>
            <a:ext cx="806399" cy="1074299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7" name="Shape 1227"/>
          <p:cNvSpPr/>
          <p:nvPr/>
        </p:nvSpPr>
        <p:spPr>
          <a:xfrm rot="5400000">
            <a:off x="1705824" y="1944887"/>
            <a:ext cx="1050900" cy="717899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8" name="Shape 1228"/>
          <p:cNvSpPr txBox="1"/>
          <p:nvPr/>
        </p:nvSpPr>
        <p:spPr>
          <a:xfrm>
            <a:off x="1512775" y="102067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1229" name="Shape 1229"/>
          <p:cNvSpPr txBox="1"/>
          <p:nvPr/>
        </p:nvSpPr>
        <p:spPr>
          <a:xfrm>
            <a:off x="2471725" y="3040125"/>
            <a:ext cx="1907999" cy="78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Hi-res conv features: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C x H x W</a:t>
            </a:r>
            <a:br>
              <a:rPr lang="en"/>
            </a:br>
            <a:r>
              <a:rPr lang="en"/>
              <a:t>with region proposal</a:t>
            </a:r>
          </a:p>
        </p:txBody>
      </p:sp>
      <p:sp>
        <p:nvSpPr>
          <p:cNvPr id="1230" name="Shape 1230"/>
          <p:cNvSpPr/>
          <p:nvPr/>
        </p:nvSpPr>
        <p:spPr>
          <a:xfrm>
            <a:off x="7437575" y="1777904"/>
            <a:ext cx="106500" cy="11279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1" name="Shape 1231"/>
          <p:cNvSpPr/>
          <p:nvPr/>
        </p:nvSpPr>
        <p:spPr>
          <a:xfrm>
            <a:off x="7726125" y="1909587"/>
            <a:ext cx="106500" cy="8645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2" name="Shape 1232"/>
          <p:cNvSpPr/>
          <p:nvPr/>
        </p:nvSpPr>
        <p:spPr>
          <a:xfrm>
            <a:off x="7976525" y="2057937"/>
            <a:ext cx="106500" cy="54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3" name="Shape 1233"/>
          <p:cNvSpPr txBox="1"/>
          <p:nvPr/>
        </p:nvSpPr>
        <p:spPr>
          <a:xfrm>
            <a:off x="6917625" y="1105637"/>
            <a:ext cx="17235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Fully-connected layers</a:t>
            </a:r>
          </a:p>
        </p:txBody>
      </p:sp>
      <p:cxnSp>
        <p:nvCxnSpPr>
          <p:cNvPr id="1234" name="Shape 1234"/>
          <p:cNvCxnSpPr/>
          <p:nvPr/>
        </p:nvCxnSpPr>
        <p:spPr>
          <a:xfrm>
            <a:off x="3233802" y="2096954"/>
            <a:ext cx="0" cy="737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35" name="Shape 1235"/>
          <p:cNvCxnSpPr/>
          <p:nvPr/>
        </p:nvCxnSpPr>
        <p:spPr>
          <a:xfrm>
            <a:off x="3346952" y="2096954"/>
            <a:ext cx="0" cy="737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36" name="Shape 1236"/>
          <p:cNvCxnSpPr/>
          <p:nvPr/>
        </p:nvCxnSpPr>
        <p:spPr>
          <a:xfrm>
            <a:off x="3475827" y="2096954"/>
            <a:ext cx="0" cy="737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37" name="Shape 1237"/>
          <p:cNvCxnSpPr/>
          <p:nvPr/>
        </p:nvCxnSpPr>
        <p:spPr>
          <a:xfrm>
            <a:off x="3581102" y="2096954"/>
            <a:ext cx="0" cy="737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38" name="Shape 1238"/>
          <p:cNvCxnSpPr/>
          <p:nvPr/>
        </p:nvCxnSpPr>
        <p:spPr>
          <a:xfrm rot="10800000">
            <a:off x="3116350" y="2270155"/>
            <a:ext cx="5354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39" name="Shape 1239"/>
          <p:cNvCxnSpPr/>
          <p:nvPr/>
        </p:nvCxnSpPr>
        <p:spPr>
          <a:xfrm rot="10800000">
            <a:off x="3116425" y="2441956"/>
            <a:ext cx="5354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40" name="Shape 1240"/>
          <p:cNvCxnSpPr/>
          <p:nvPr/>
        </p:nvCxnSpPr>
        <p:spPr>
          <a:xfrm rot="10800000">
            <a:off x="3118444" y="2595300"/>
            <a:ext cx="5354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41" name="Shape 1241"/>
          <p:cNvCxnSpPr/>
          <p:nvPr/>
        </p:nvCxnSpPr>
        <p:spPr>
          <a:xfrm rot="10800000">
            <a:off x="3116419" y="2708450"/>
            <a:ext cx="5354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42" name="Shape 1242"/>
          <p:cNvSpPr/>
          <p:nvPr/>
        </p:nvSpPr>
        <p:spPr>
          <a:xfrm>
            <a:off x="5140912" y="1707905"/>
            <a:ext cx="1108500" cy="1074299"/>
          </a:xfrm>
          <a:prstGeom prst="cube">
            <a:avLst>
              <a:gd fmla="val 5340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243" name="Shape 1243"/>
          <p:cNvCxnSpPr/>
          <p:nvPr/>
        </p:nvCxnSpPr>
        <p:spPr>
          <a:xfrm rot="10800000">
            <a:off x="5141207" y="2383296"/>
            <a:ext cx="5354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44" name="Shape 1244"/>
          <p:cNvCxnSpPr/>
          <p:nvPr/>
        </p:nvCxnSpPr>
        <p:spPr>
          <a:xfrm rot="10800000">
            <a:off x="5136629" y="2488602"/>
            <a:ext cx="5354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45" name="Shape 1245"/>
          <p:cNvCxnSpPr/>
          <p:nvPr/>
        </p:nvCxnSpPr>
        <p:spPr>
          <a:xfrm rot="10800000">
            <a:off x="5139899" y="2586060"/>
            <a:ext cx="5354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46" name="Shape 1246"/>
          <p:cNvCxnSpPr/>
          <p:nvPr/>
        </p:nvCxnSpPr>
        <p:spPr>
          <a:xfrm rot="10800000">
            <a:off x="5143169" y="2683517"/>
            <a:ext cx="5354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47" name="Shape 1247"/>
          <p:cNvCxnSpPr/>
          <p:nvPr/>
        </p:nvCxnSpPr>
        <p:spPr>
          <a:xfrm rot="-5400000">
            <a:off x="5303098" y="2538315"/>
            <a:ext cx="5354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48" name="Shape 1248"/>
          <p:cNvCxnSpPr/>
          <p:nvPr/>
        </p:nvCxnSpPr>
        <p:spPr>
          <a:xfrm rot="-5400000">
            <a:off x="5197792" y="2533736"/>
            <a:ext cx="5354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49" name="Shape 1249"/>
          <p:cNvCxnSpPr/>
          <p:nvPr/>
        </p:nvCxnSpPr>
        <p:spPr>
          <a:xfrm rot="-5400000">
            <a:off x="5100335" y="2537007"/>
            <a:ext cx="5354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50" name="Shape 1250"/>
          <p:cNvCxnSpPr/>
          <p:nvPr/>
        </p:nvCxnSpPr>
        <p:spPr>
          <a:xfrm rot="-5400000">
            <a:off x="5002877" y="2540277"/>
            <a:ext cx="5354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51" name="Shape 1251"/>
          <p:cNvSpPr/>
          <p:nvPr/>
        </p:nvSpPr>
        <p:spPr>
          <a:xfrm>
            <a:off x="3124277" y="2096954"/>
            <a:ext cx="548699" cy="7371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2" name="Shape 1252"/>
          <p:cNvSpPr txBox="1"/>
          <p:nvPr/>
        </p:nvSpPr>
        <p:spPr>
          <a:xfrm>
            <a:off x="4309075" y="778100"/>
            <a:ext cx="1461599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Max-pool within each grid cell</a:t>
            </a:r>
          </a:p>
        </p:txBody>
      </p:sp>
      <p:cxnSp>
        <p:nvCxnSpPr>
          <p:cNvPr id="1253" name="Shape 1253"/>
          <p:cNvCxnSpPr>
            <a:stCxn id="1254" idx="0"/>
            <a:endCxn id="1252" idx="1"/>
          </p:cNvCxnSpPr>
          <p:nvPr/>
        </p:nvCxnSpPr>
        <p:spPr>
          <a:xfrm rot="-5400000">
            <a:off x="3351925" y="1139899"/>
            <a:ext cx="1003800" cy="910500"/>
          </a:xfrm>
          <a:prstGeom prst="curved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55" name="Shape 1255"/>
          <p:cNvCxnSpPr>
            <a:stCxn id="1252" idx="3"/>
            <a:endCxn id="1242" idx="0"/>
          </p:cNvCxnSpPr>
          <p:nvPr/>
        </p:nvCxnSpPr>
        <p:spPr>
          <a:xfrm>
            <a:off x="5770674" y="1093249"/>
            <a:ext cx="211200" cy="614700"/>
          </a:xfrm>
          <a:prstGeom prst="curved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56" name="Shape 1256"/>
          <p:cNvSpPr txBox="1"/>
          <p:nvPr/>
        </p:nvSpPr>
        <p:spPr>
          <a:xfrm>
            <a:off x="4480471" y="3030843"/>
            <a:ext cx="1907999" cy="78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RoI conv features: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C x h x w</a:t>
            </a:r>
            <a:br>
              <a:rPr lang="en"/>
            </a:br>
            <a:r>
              <a:rPr lang="en"/>
              <a:t>for region proposal</a:t>
            </a:r>
          </a:p>
        </p:txBody>
      </p:sp>
      <p:sp>
        <p:nvSpPr>
          <p:cNvPr id="1257" name="Shape 1257"/>
          <p:cNvSpPr txBox="1"/>
          <p:nvPr/>
        </p:nvSpPr>
        <p:spPr>
          <a:xfrm>
            <a:off x="6289075" y="3040125"/>
            <a:ext cx="2597999" cy="78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Fully-connected layers expect low-res conv features: </a:t>
            </a:r>
            <a:br>
              <a:rPr lang="en"/>
            </a:br>
            <a:r>
              <a:rPr lang="en"/>
              <a:t>C x h x w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Shape 1262"/>
          <p:cNvSpPr/>
          <p:nvPr/>
        </p:nvSpPr>
        <p:spPr>
          <a:xfrm>
            <a:off x="2949775" y="1567575"/>
            <a:ext cx="1359299" cy="1317299"/>
          </a:xfrm>
          <a:prstGeom prst="cube">
            <a:avLst>
              <a:gd fmla="val 3632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3" name="Shape 1263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264" name="Shape 1264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 R-CNN: Region of Interest Pooling</a:t>
            </a:r>
          </a:p>
        </p:txBody>
      </p:sp>
      <p:pic>
        <p:nvPicPr>
          <p:cNvPr id="1265" name="Shape 1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38" y="1739899"/>
            <a:ext cx="1359372" cy="1127873"/>
          </a:xfrm>
          <a:prstGeom prst="rect">
            <a:avLst/>
          </a:prstGeom>
          <a:noFill/>
          <a:ln>
            <a:noFill/>
          </a:ln>
        </p:spPr>
      </p:pic>
      <p:sp>
        <p:nvSpPr>
          <p:cNvPr id="1266" name="Shape 1266"/>
          <p:cNvSpPr txBox="1"/>
          <p:nvPr/>
        </p:nvSpPr>
        <p:spPr>
          <a:xfrm>
            <a:off x="188725" y="2971750"/>
            <a:ext cx="1683600" cy="9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Hi-res input image: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3 x 800 x 600</a:t>
            </a:r>
            <a:br>
              <a:rPr lang="en"/>
            </a:br>
            <a:r>
              <a:rPr lang="en"/>
              <a:t>with region proposal</a:t>
            </a:r>
          </a:p>
        </p:txBody>
      </p:sp>
      <p:sp>
        <p:nvSpPr>
          <p:cNvPr id="1267" name="Shape 1267"/>
          <p:cNvSpPr/>
          <p:nvPr/>
        </p:nvSpPr>
        <p:spPr>
          <a:xfrm>
            <a:off x="539724" y="1767232"/>
            <a:ext cx="806399" cy="1074299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8" name="Shape 1268"/>
          <p:cNvSpPr/>
          <p:nvPr/>
        </p:nvSpPr>
        <p:spPr>
          <a:xfrm rot="5400000">
            <a:off x="1705824" y="1944887"/>
            <a:ext cx="1050900" cy="717899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9" name="Shape 1269"/>
          <p:cNvSpPr txBox="1"/>
          <p:nvPr/>
        </p:nvSpPr>
        <p:spPr>
          <a:xfrm>
            <a:off x="1512775" y="102067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1270" name="Shape 1270"/>
          <p:cNvSpPr txBox="1"/>
          <p:nvPr/>
        </p:nvSpPr>
        <p:spPr>
          <a:xfrm>
            <a:off x="2471725" y="3040125"/>
            <a:ext cx="1907999" cy="78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Hi-res conv features: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C x H x W</a:t>
            </a:r>
            <a:br>
              <a:rPr lang="en"/>
            </a:br>
            <a:r>
              <a:rPr lang="en"/>
              <a:t>with region proposal</a:t>
            </a:r>
          </a:p>
        </p:txBody>
      </p:sp>
      <p:sp>
        <p:nvSpPr>
          <p:cNvPr id="1271" name="Shape 1271"/>
          <p:cNvSpPr/>
          <p:nvPr/>
        </p:nvSpPr>
        <p:spPr>
          <a:xfrm>
            <a:off x="7437575" y="1777904"/>
            <a:ext cx="106500" cy="11279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2" name="Shape 1272"/>
          <p:cNvSpPr/>
          <p:nvPr/>
        </p:nvSpPr>
        <p:spPr>
          <a:xfrm>
            <a:off x="7726125" y="1909587"/>
            <a:ext cx="106500" cy="8645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3" name="Shape 1273"/>
          <p:cNvSpPr/>
          <p:nvPr/>
        </p:nvSpPr>
        <p:spPr>
          <a:xfrm>
            <a:off x="7976525" y="2057937"/>
            <a:ext cx="106500" cy="54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4" name="Shape 1274"/>
          <p:cNvSpPr txBox="1"/>
          <p:nvPr/>
        </p:nvSpPr>
        <p:spPr>
          <a:xfrm>
            <a:off x="6917625" y="1105637"/>
            <a:ext cx="17235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Fully-connected layers</a:t>
            </a:r>
          </a:p>
        </p:txBody>
      </p:sp>
      <p:cxnSp>
        <p:nvCxnSpPr>
          <p:cNvPr id="1275" name="Shape 1275"/>
          <p:cNvCxnSpPr/>
          <p:nvPr/>
        </p:nvCxnSpPr>
        <p:spPr>
          <a:xfrm>
            <a:off x="3233802" y="2096954"/>
            <a:ext cx="0" cy="737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76" name="Shape 1276"/>
          <p:cNvCxnSpPr/>
          <p:nvPr/>
        </p:nvCxnSpPr>
        <p:spPr>
          <a:xfrm>
            <a:off x="3346952" y="2096954"/>
            <a:ext cx="0" cy="737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77" name="Shape 1277"/>
          <p:cNvCxnSpPr/>
          <p:nvPr/>
        </p:nvCxnSpPr>
        <p:spPr>
          <a:xfrm>
            <a:off x="3475827" y="2096954"/>
            <a:ext cx="0" cy="737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78" name="Shape 1278"/>
          <p:cNvCxnSpPr/>
          <p:nvPr/>
        </p:nvCxnSpPr>
        <p:spPr>
          <a:xfrm>
            <a:off x="3581102" y="2096954"/>
            <a:ext cx="0" cy="737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79" name="Shape 1279"/>
          <p:cNvCxnSpPr/>
          <p:nvPr/>
        </p:nvCxnSpPr>
        <p:spPr>
          <a:xfrm rot="10800000">
            <a:off x="3116350" y="2270155"/>
            <a:ext cx="5354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80" name="Shape 1280"/>
          <p:cNvCxnSpPr/>
          <p:nvPr/>
        </p:nvCxnSpPr>
        <p:spPr>
          <a:xfrm rot="10800000">
            <a:off x="3116425" y="2441956"/>
            <a:ext cx="5354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81" name="Shape 1281"/>
          <p:cNvCxnSpPr/>
          <p:nvPr/>
        </p:nvCxnSpPr>
        <p:spPr>
          <a:xfrm rot="10800000">
            <a:off x="3118444" y="2595300"/>
            <a:ext cx="5354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82" name="Shape 1282"/>
          <p:cNvCxnSpPr/>
          <p:nvPr/>
        </p:nvCxnSpPr>
        <p:spPr>
          <a:xfrm rot="10800000">
            <a:off x="3116419" y="2708450"/>
            <a:ext cx="5354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83" name="Shape 1283"/>
          <p:cNvSpPr/>
          <p:nvPr/>
        </p:nvSpPr>
        <p:spPr>
          <a:xfrm>
            <a:off x="5140912" y="1707905"/>
            <a:ext cx="1108500" cy="1074299"/>
          </a:xfrm>
          <a:prstGeom prst="cube">
            <a:avLst>
              <a:gd fmla="val 5340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284" name="Shape 1284"/>
          <p:cNvCxnSpPr/>
          <p:nvPr/>
        </p:nvCxnSpPr>
        <p:spPr>
          <a:xfrm rot="10800000">
            <a:off x="5141207" y="2383296"/>
            <a:ext cx="5354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85" name="Shape 1285"/>
          <p:cNvCxnSpPr/>
          <p:nvPr/>
        </p:nvCxnSpPr>
        <p:spPr>
          <a:xfrm rot="10800000">
            <a:off x="5136629" y="2488602"/>
            <a:ext cx="5354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86" name="Shape 1286"/>
          <p:cNvCxnSpPr/>
          <p:nvPr/>
        </p:nvCxnSpPr>
        <p:spPr>
          <a:xfrm rot="10800000">
            <a:off x="5139899" y="2586060"/>
            <a:ext cx="5354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87" name="Shape 1287"/>
          <p:cNvCxnSpPr/>
          <p:nvPr/>
        </p:nvCxnSpPr>
        <p:spPr>
          <a:xfrm rot="10800000">
            <a:off x="5143169" y="2683517"/>
            <a:ext cx="5354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88" name="Shape 1288"/>
          <p:cNvCxnSpPr/>
          <p:nvPr/>
        </p:nvCxnSpPr>
        <p:spPr>
          <a:xfrm rot="-5400000">
            <a:off x="5303098" y="2538315"/>
            <a:ext cx="5354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89" name="Shape 1289"/>
          <p:cNvCxnSpPr/>
          <p:nvPr/>
        </p:nvCxnSpPr>
        <p:spPr>
          <a:xfrm rot="-5400000">
            <a:off x="5197792" y="2533736"/>
            <a:ext cx="5354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90" name="Shape 1290"/>
          <p:cNvCxnSpPr/>
          <p:nvPr/>
        </p:nvCxnSpPr>
        <p:spPr>
          <a:xfrm rot="-5400000">
            <a:off x="5100335" y="2537007"/>
            <a:ext cx="5354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91" name="Shape 1291"/>
          <p:cNvCxnSpPr/>
          <p:nvPr/>
        </p:nvCxnSpPr>
        <p:spPr>
          <a:xfrm rot="-5400000">
            <a:off x="5002877" y="2540277"/>
            <a:ext cx="5354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92" name="Shape 1292"/>
          <p:cNvSpPr/>
          <p:nvPr/>
        </p:nvSpPr>
        <p:spPr>
          <a:xfrm>
            <a:off x="3124277" y="2096954"/>
            <a:ext cx="548699" cy="7371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3" name="Shape 1293"/>
          <p:cNvSpPr txBox="1"/>
          <p:nvPr/>
        </p:nvSpPr>
        <p:spPr>
          <a:xfrm>
            <a:off x="4309075" y="778100"/>
            <a:ext cx="19800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Can back propagate similar to max pooling</a:t>
            </a:r>
          </a:p>
        </p:txBody>
      </p:sp>
      <p:cxnSp>
        <p:nvCxnSpPr>
          <p:cNvPr id="1294" name="Shape 1294"/>
          <p:cNvCxnSpPr>
            <a:stCxn id="1295" idx="0"/>
            <a:endCxn id="1293" idx="1"/>
          </p:cNvCxnSpPr>
          <p:nvPr/>
        </p:nvCxnSpPr>
        <p:spPr>
          <a:xfrm rot="-5400000">
            <a:off x="3351925" y="1139899"/>
            <a:ext cx="1003800" cy="910500"/>
          </a:xfrm>
          <a:prstGeom prst="curved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cxnSp>
        <p:nvCxnSpPr>
          <p:cNvPr id="1296" name="Shape 1296"/>
          <p:cNvCxnSpPr>
            <a:stCxn id="1293" idx="3"/>
            <a:endCxn id="1283" idx="0"/>
          </p:cNvCxnSpPr>
          <p:nvPr/>
        </p:nvCxnSpPr>
        <p:spPr>
          <a:xfrm flipH="1">
            <a:off x="5981875" y="1093249"/>
            <a:ext cx="307200" cy="614700"/>
          </a:xfrm>
          <a:prstGeom prst="curvedConnector4">
            <a:avLst>
              <a:gd fmla="val -77515" name="adj1"/>
              <a:gd fmla="val 75631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1297" name="Shape 1297"/>
          <p:cNvSpPr txBox="1"/>
          <p:nvPr/>
        </p:nvSpPr>
        <p:spPr>
          <a:xfrm>
            <a:off x="4480471" y="3030843"/>
            <a:ext cx="1907999" cy="78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RoI conv features: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C x h x w</a:t>
            </a:r>
            <a:br>
              <a:rPr lang="en"/>
            </a:br>
            <a:r>
              <a:rPr lang="en"/>
              <a:t>for region proposal</a:t>
            </a:r>
          </a:p>
        </p:txBody>
      </p:sp>
      <p:sp>
        <p:nvSpPr>
          <p:cNvPr id="1298" name="Shape 1298"/>
          <p:cNvSpPr txBox="1"/>
          <p:nvPr/>
        </p:nvSpPr>
        <p:spPr>
          <a:xfrm>
            <a:off x="6289075" y="3040125"/>
            <a:ext cx="2597999" cy="78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Fully-connected layers expect low-res conv features: </a:t>
            </a:r>
            <a:br>
              <a:rPr lang="en"/>
            </a:br>
            <a:r>
              <a:rPr lang="en"/>
              <a:t>C x h x w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04" name="Shape 1304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 R-CNN Results</a:t>
            </a:r>
          </a:p>
        </p:txBody>
      </p:sp>
      <p:graphicFrame>
        <p:nvGraphicFramePr>
          <p:cNvPr id="1305" name="Shape 1305"/>
          <p:cNvGraphicFramePr/>
          <p:nvPr/>
        </p:nvGraphicFramePr>
        <p:xfrm>
          <a:off x="1181100" y="141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{A2A2E81E-B659-4712-BF34-06060A936EB1}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/>
                        <a:t>R-CNN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/>
                        <a:t>Fast R-CNN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Training Time: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84 hours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/>
                        <a:t>9.5 hours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(Speedup)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1x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/>
                        <a:t>8.8x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306" name="Shape 1306"/>
          <p:cNvSpPr txBox="1"/>
          <p:nvPr/>
        </p:nvSpPr>
        <p:spPr>
          <a:xfrm>
            <a:off x="2571675" y="4244225"/>
            <a:ext cx="438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Using VGG-16 CNN on Pascal VOC 2007 dataset</a:t>
            </a:r>
          </a:p>
        </p:txBody>
      </p:sp>
      <p:sp>
        <p:nvSpPr>
          <p:cNvPr id="1307" name="Shape 1307"/>
          <p:cNvSpPr txBox="1"/>
          <p:nvPr/>
        </p:nvSpPr>
        <p:spPr>
          <a:xfrm>
            <a:off x="80575" y="2112400"/>
            <a:ext cx="10439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Faster!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Shape 1312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13" name="Shape 1313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 R-CNN Results</a:t>
            </a:r>
          </a:p>
        </p:txBody>
      </p:sp>
      <p:graphicFrame>
        <p:nvGraphicFramePr>
          <p:cNvPr id="1314" name="Shape 1314"/>
          <p:cNvGraphicFramePr/>
          <p:nvPr/>
        </p:nvGraphicFramePr>
        <p:xfrm>
          <a:off x="1181100" y="141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{A2A2E81E-B659-4712-BF34-06060A936EB1}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/>
                        <a:t>R-CNN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/>
                        <a:t>Fast R-CNN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Training Time: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84 hours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/>
                        <a:t>9.5 hours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(Speedup)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1x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/>
                        <a:t>8.8x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Test time per image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47 seconds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/>
                        <a:t>0.32 seconds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(Speedup)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1x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/>
                        <a:t>146x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315" name="Shape 1315"/>
          <p:cNvSpPr txBox="1"/>
          <p:nvPr/>
        </p:nvSpPr>
        <p:spPr>
          <a:xfrm>
            <a:off x="2571675" y="4244225"/>
            <a:ext cx="438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Using VGG-16 CNN on Pascal VOC 2007 dataset</a:t>
            </a:r>
          </a:p>
        </p:txBody>
      </p:sp>
      <p:sp>
        <p:nvSpPr>
          <p:cNvPr id="1316" name="Shape 1316"/>
          <p:cNvSpPr txBox="1"/>
          <p:nvPr/>
        </p:nvSpPr>
        <p:spPr>
          <a:xfrm>
            <a:off x="80575" y="2112400"/>
            <a:ext cx="10439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Faster!</a:t>
            </a:r>
          </a:p>
        </p:txBody>
      </p:sp>
      <p:sp>
        <p:nvSpPr>
          <p:cNvPr id="1317" name="Shape 1317"/>
          <p:cNvSpPr txBox="1"/>
          <p:nvPr/>
        </p:nvSpPr>
        <p:spPr>
          <a:xfrm>
            <a:off x="80575" y="3002600"/>
            <a:ext cx="11459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FASTER!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Shape 1322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23" name="Shape 1323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 R-CNN Results</a:t>
            </a:r>
          </a:p>
        </p:txBody>
      </p:sp>
      <p:graphicFrame>
        <p:nvGraphicFramePr>
          <p:cNvPr id="1324" name="Shape 1324"/>
          <p:cNvGraphicFramePr/>
          <p:nvPr/>
        </p:nvGraphicFramePr>
        <p:xfrm>
          <a:off x="1181100" y="141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{A2A2E81E-B659-4712-BF34-06060A936EB1}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/>
                        <a:t>R-CNN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/>
                        <a:t>Fast R-CNN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Training Time: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84 hours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/>
                        <a:t>9.5 hours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(Speedup)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1x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/>
                        <a:t>8.8x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Test time per image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47 seconds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/>
                        <a:t>0.32 seconds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(Speedup)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1x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/>
                        <a:t>146x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mAP (VOC 2007)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66.0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/>
                        <a:t>66.9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325" name="Shape 1325"/>
          <p:cNvSpPr txBox="1"/>
          <p:nvPr/>
        </p:nvSpPr>
        <p:spPr>
          <a:xfrm>
            <a:off x="2571675" y="4244225"/>
            <a:ext cx="438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Using VGG-16 CNN on Pascal VOC 2007 dataset</a:t>
            </a:r>
          </a:p>
        </p:txBody>
      </p:sp>
      <p:sp>
        <p:nvSpPr>
          <p:cNvPr id="1326" name="Shape 1326"/>
          <p:cNvSpPr txBox="1"/>
          <p:nvPr/>
        </p:nvSpPr>
        <p:spPr>
          <a:xfrm>
            <a:off x="80575" y="2112400"/>
            <a:ext cx="10439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Faster!</a:t>
            </a:r>
          </a:p>
        </p:txBody>
      </p:sp>
      <p:sp>
        <p:nvSpPr>
          <p:cNvPr id="1327" name="Shape 1327"/>
          <p:cNvSpPr txBox="1"/>
          <p:nvPr/>
        </p:nvSpPr>
        <p:spPr>
          <a:xfrm>
            <a:off x="80575" y="3002600"/>
            <a:ext cx="11459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FASTER!</a:t>
            </a:r>
          </a:p>
        </p:txBody>
      </p:sp>
      <p:sp>
        <p:nvSpPr>
          <p:cNvPr id="1328" name="Shape 1328"/>
          <p:cNvSpPr txBox="1"/>
          <p:nvPr/>
        </p:nvSpPr>
        <p:spPr>
          <a:xfrm>
            <a:off x="0" y="3734500"/>
            <a:ext cx="11459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Better!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Shape 1333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34" name="Shape 1334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 R-CNN Problem:</a:t>
            </a:r>
          </a:p>
        </p:txBody>
      </p:sp>
      <p:graphicFrame>
        <p:nvGraphicFramePr>
          <p:cNvPr id="1335" name="Shape 1335"/>
          <p:cNvGraphicFramePr/>
          <p:nvPr/>
        </p:nvGraphicFramePr>
        <p:xfrm>
          <a:off x="952500" y="1487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{A2A2E81E-B659-4712-BF34-06060A936EB1}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/>
                        <a:t>R-CNN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/>
                        <a:t>Fast R-CNN</a:t>
                      </a: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Test time per image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47 seconds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/>
                        <a:t>0.32 seconds</a:t>
                      </a: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(Speedup)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1x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/>
                        <a:t>146x</a:t>
                      </a: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Test time per image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with Selective Search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50 seconds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/>
                        <a:t>2 seconds</a:t>
                      </a: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(Speedup)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1x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/>
                        <a:t>25x</a:t>
                      </a: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336" name="Shape 1336"/>
          <p:cNvSpPr txBox="1"/>
          <p:nvPr/>
        </p:nvSpPr>
        <p:spPr>
          <a:xfrm>
            <a:off x="1125175" y="700250"/>
            <a:ext cx="5926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Test-time speeds don’t include region proposals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Shape 134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42" name="Shape 1342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 R-CNN </a:t>
            </a:r>
            <a:r>
              <a:rPr lang="en" sz="3000" strike="sngStrike"/>
              <a:t>Problem</a:t>
            </a:r>
            <a:r>
              <a:rPr lang="en" sz="3000"/>
              <a:t> Solution:</a:t>
            </a:r>
          </a:p>
        </p:txBody>
      </p:sp>
      <p:graphicFrame>
        <p:nvGraphicFramePr>
          <p:cNvPr id="1343" name="Shape 1343"/>
          <p:cNvGraphicFramePr/>
          <p:nvPr/>
        </p:nvGraphicFramePr>
        <p:xfrm>
          <a:off x="952500" y="1487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{A2A2E81E-B659-4712-BF34-06060A936EB1}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/>
                        <a:t>R-CNN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/>
                        <a:t>Fast R-CNN</a:t>
                      </a: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Test time per image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47 seconds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/>
                        <a:t>0.32 seconds</a:t>
                      </a: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(Speedup)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1x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/>
                        <a:t>146x</a:t>
                      </a: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Test time per image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with Selective Search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50 seconds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/>
                        <a:t>2 seconds</a:t>
                      </a: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(Speedup)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1x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/>
                        <a:t>25x</a:t>
                      </a: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344" name="Shape 1344"/>
          <p:cNvSpPr txBox="1"/>
          <p:nvPr/>
        </p:nvSpPr>
        <p:spPr>
          <a:xfrm>
            <a:off x="1125175" y="700250"/>
            <a:ext cx="59268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Test-time speeds don’t include region proposals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Just make the CNN do region proposals too!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50" y="1600212"/>
            <a:ext cx="2007149" cy="166533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/>
        </p:nvSpPr>
        <p:spPr>
          <a:xfrm>
            <a:off x="245448" y="760925"/>
            <a:ext cx="2007299" cy="8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2000"/>
              <a:t>Classification</a:t>
            </a:r>
          </a:p>
        </p:txBody>
      </p:sp>
      <p:sp>
        <p:nvSpPr>
          <p:cNvPr id="118" name="Shape 118"/>
          <p:cNvSpPr txBox="1"/>
          <p:nvPr/>
        </p:nvSpPr>
        <p:spPr>
          <a:xfrm>
            <a:off x="2338097" y="747625"/>
            <a:ext cx="2007299" cy="8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000"/>
              <a:t>Classification + Localization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Computer Vision Tasks</a:t>
            </a:r>
          </a:p>
        </p:txBody>
      </p:sp>
      <p:grpSp>
        <p:nvGrpSpPr>
          <p:cNvPr id="120" name="Shape 120"/>
          <p:cNvGrpSpPr/>
          <p:nvPr/>
        </p:nvGrpSpPr>
        <p:grpSpPr>
          <a:xfrm>
            <a:off x="2338088" y="1607053"/>
            <a:ext cx="2007150" cy="1683500"/>
            <a:chOff x="448550" y="2723399"/>
            <a:chExt cx="2141874" cy="1796500"/>
          </a:xfrm>
        </p:grpSpPr>
        <p:pic>
          <p:nvPicPr>
            <p:cNvPr id="121" name="Shape 1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8550" y="2723399"/>
              <a:ext cx="2141874" cy="17770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" name="Shape 122"/>
            <p:cNvSpPr/>
            <p:nvPr/>
          </p:nvSpPr>
          <p:spPr>
            <a:xfrm>
              <a:off x="1035725" y="2742700"/>
              <a:ext cx="1087500" cy="1777200"/>
            </a:xfrm>
            <a:prstGeom prst="rect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23" name="Shape 123"/>
          <p:cNvSpPr txBox="1"/>
          <p:nvPr/>
        </p:nvSpPr>
        <p:spPr>
          <a:xfrm>
            <a:off x="241725" y="3367250"/>
            <a:ext cx="2007299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/>
              <a:t>CAT</a:t>
            </a:r>
          </a:p>
        </p:txBody>
      </p:sp>
      <p:sp>
        <p:nvSpPr>
          <p:cNvPr id="124" name="Shape 124"/>
          <p:cNvSpPr txBox="1"/>
          <p:nvPr/>
        </p:nvSpPr>
        <p:spPr>
          <a:xfrm>
            <a:off x="2338100" y="3367250"/>
            <a:ext cx="2007299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CAT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4434475" y="3367250"/>
            <a:ext cx="22275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CAT</a:t>
            </a:r>
            <a:r>
              <a:rPr lang="en" sz="1800"/>
              <a:t>, </a:t>
            </a:r>
            <a:r>
              <a:rPr lang="en" sz="1800">
                <a:solidFill>
                  <a:srgbClr val="4A86E8"/>
                </a:solidFill>
              </a:rPr>
              <a:t>DOG</a:t>
            </a:r>
            <a:r>
              <a:rPr lang="en" sz="1800"/>
              <a:t>, </a:t>
            </a:r>
            <a:r>
              <a:rPr lang="en" sz="1800">
                <a:solidFill>
                  <a:srgbClr val="00FF00"/>
                </a:solidFill>
              </a:rPr>
              <a:t>DUCK</a:t>
            </a:r>
          </a:p>
        </p:txBody>
      </p:sp>
      <p:grpSp>
        <p:nvGrpSpPr>
          <p:cNvPr id="126" name="Shape 126"/>
          <p:cNvGrpSpPr/>
          <p:nvPr/>
        </p:nvGrpSpPr>
        <p:grpSpPr>
          <a:xfrm>
            <a:off x="4430738" y="1613518"/>
            <a:ext cx="2227377" cy="1670566"/>
            <a:chOff x="4522198" y="2551275"/>
            <a:chExt cx="1907327" cy="1430524"/>
          </a:xfrm>
        </p:grpSpPr>
        <p:pic>
          <p:nvPicPr>
            <p:cNvPr id="127" name="Shape 1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22198" y="2551275"/>
              <a:ext cx="1907327" cy="1430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" name="Shape 128"/>
            <p:cNvSpPr/>
            <p:nvPr/>
          </p:nvSpPr>
          <p:spPr>
            <a:xfrm>
              <a:off x="4670201" y="2954400"/>
              <a:ext cx="580499" cy="6579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4994250" y="2937597"/>
              <a:ext cx="485399" cy="514499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5360499" y="2637574"/>
              <a:ext cx="965999" cy="1238099"/>
            </a:xfrm>
            <a:prstGeom prst="rect">
              <a:avLst/>
            </a:pr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5274650" y="3515075"/>
              <a:ext cx="302400" cy="360600"/>
            </a:xfrm>
            <a:prstGeom prst="rect">
              <a:avLst/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Shape 132"/>
          <p:cNvSpPr txBox="1"/>
          <p:nvPr/>
        </p:nvSpPr>
        <p:spPr>
          <a:xfrm>
            <a:off x="4430748" y="747625"/>
            <a:ext cx="22275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000"/>
              <a:t>Object Detection</a:t>
            </a:r>
          </a:p>
        </p:txBody>
      </p:sp>
      <p:grpSp>
        <p:nvGrpSpPr>
          <p:cNvPr id="133" name="Shape 133"/>
          <p:cNvGrpSpPr/>
          <p:nvPr/>
        </p:nvGrpSpPr>
        <p:grpSpPr>
          <a:xfrm>
            <a:off x="6743621" y="1607898"/>
            <a:ext cx="2242359" cy="1681796"/>
            <a:chOff x="1976038" y="594324"/>
            <a:chExt cx="4083699" cy="3062824"/>
          </a:xfrm>
        </p:grpSpPr>
        <p:pic>
          <p:nvPicPr>
            <p:cNvPr id="134" name="Shape 1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76038" y="594324"/>
              <a:ext cx="4083699" cy="3062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" name="Shape 135"/>
            <p:cNvSpPr/>
            <p:nvPr/>
          </p:nvSpPr>
          <p:spPr>
            <a:xfrm>
              <a:off x="2300325" y="1455200"/>
              <a:ext cx="1241700" cy="1321825"/>
            </a:xfrm>
            <a:custGeom>
              <a:pathLst>
                <a:path extrusionOk="0" h="52873" w="49668">
                  <a:moveTo>
                    <a:pt x="19226" y="9613"/>
                  </a:moveTo>
                  <a:lnTo>
                    <a:pt x="13504" y="4120"/>
                  </a:lnTo>
                  <a:lnTo>
                    <a:pt x="9613" y="5951"/>
                  </a:lnTo>
                  <a:lnTo>
                    <a:pt x="10528" y="19913"/>
                  </a:lnTo>
                  <a:lnTo>
                    <a:pt x="13046" y="27467"/>
                  </a:lnTo>
                  <a:lnTo>
                    <a:pt x="8011" y="22431"/>
                  </a:lnTo>
                  <a:lnTo>
                    <a:pt x="1144" y="29069"/>
                  </a:lnTo>
                  <a:lnTo>
                    <a:pt x="0" y="37995"/>
                  </a:lnTo>
                  <a:lnTo>
                    <a:pt x="11673" y="42573"/>
                  </a:lnTo>
                  <a:lnTo>
                    <a:pt x="16708" y="52873"/>
                  </a:lnTo>
                  <a:lnTo>
                    <a:pt x="49668" y="52415"/>
                  </a:lnTo>
                  <a:lnTo>
                    <a:pt x="49439" y="46693"/>
                  </a:lnTo>
                  <a:lnTo>
                    <a:pt x="43030" y="41200"/>
                  </a:lnTo>
                  <a:lnTo>
                    <a:pt x="44861" y="36393"/>
                  </a:lnTo>
                  <a:lnTo>
                    <a:pt x="40055" y="29526"/>
                  </a:lnTo>
                  <a:lnTo>
                    <a:pt x="34333" y="0"/>
                  </a:lnTo>
                  <a:lnTo>
                    <a:pt x="28610" y="229"/>
                  </a:lnTo>
                  <a:lnTo>
                    <a:pt x="26779" y="7782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 cap="flat" cmpd="sng" w="2857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136" name="Shape 136"/>
            <p:cNvSpPr/>
            <p:nvPr/>
          </p:nvSpPr>
          <p:spPr>
            <a:xfrm>
              <a:off x="3152925" y="1392250"/>
              <a:ext cx="778200" cy="1064325"/>
            </a:xfrm>
            <a:custGeom>
              <a:pathLst>
                <a:path extrusionOk="0" h="42573" w="31128">
                  <a:moveTo>
                    <a:pt x="8926" y="7096"/>
                  </a:moveTo>
                  <a:lnTo>
                    <a:pt x="15335" y="6180"/>
                  </a:lnTo>
                  <a:lnTo>
                    <a:pt x="20142" y="0"/>
                  </a:lnTo>
                  <a:lnTo>
                    <a:pt x="22659" y="458"/>
                  </a:lnTo>
                  <a:lnTo>
                    <a:pt x="24490" y="10758"/>
                  </a:lnTo>
                  <a:lnTo>
                    <a:pt x="24490" y="22660"/>
                  </a:lnTo>
                  <a:lnTo>
                    <a:pt x="28382" y="32273"/>
                  </a:lnTo>
                  <a:lnTo>
                    <a:pt x="31128" y="39369"/>
                  </a:lnTo>
                  <a:lnTo>
                    <a:pt x="21744" y="41200"/>
                  </a:lnTo>
                  <a:lnTo>
                    <a:pt x="9613" y="42573"/>
                  </a:lnTo>
                  <a:lnTo>
                    <a:pt x="10757" y="39140"/>
                  </a:lnTo>
                  <a:lnTo>
                    <a:pt x="6180" y="32731"/>
                  </a:lnTo>
                  <a:lnTo>
                    <a:pt x="0" y="4578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137" name="Shape 137"/>
            <p:cNvSpPr/>
            <p:nvPr/>
          </p:nvSpPr>
          <p:spPr>
            <a:xfrm>
              <a:off x="3810975" y="768550"/>
              <a:ext cx="1916900" cy="2574975"/>
            </a:xfrm>
            <a:custGeom>
              <a:pathLst>
                <a:path extrusionOk="0" h="102999" w="76676">
                  <a:moveTo>
                    <a:pt x="26550" y="0"/>
                  </a:moveTo>
                  <a:lnTo>
                    <a:pt x="50583" y="7324"/>
                  </a:lnTo>
                  <a:lnTo>
                    <a:pt x="56534" y="25635"/>
                  </a:lnTo>
                  <a:lnTo>
                    <a:pt x="50126" y="35477"/>
                  </a:lnTo>
                  <a:lnTo>
                    <a:pt x="76676" y="82857"/>
                  </a:lnTo>
                  <a:lnTo>
                    <a:pt x="72328" y="99336"/>
                  </a:lnTo>
                  <a:lnTo>
                    <a:pt x="32959" y="102999"/>
                  </a:lnTo>
                  <a:lnTo>
                    <a:pt x="17624" y="97963"/>
                  </a:lnTo>
                  <a:lnTo>
                    <a:pt x="4806" y="90868"/>
                  </a:lnTo>
                  <a:lnTo>
                    <a:pt x="10299" y="62715"/>
                  </a:lnTo>
                  <a:lnTo>
                    <a:pt x="5264" y="52186"/>
                  </a:lnTo>
                  <a:lnTo>
                    <a:pt x="10986" y="36164"/>
                  </a:lnTo>
                  <a:lnTo>
                    <a:pt x="0" y="24491"/>
                  </a:lnTo>
                  <a:lnTo>
                    <a:pt x="15106" y="458"/>
                  </a:lnTo>
                  <a:close/>
                </a:path>
              </a:pathLst>
            </a:custGeom>
            <a:solidFill>
              <a:srgbClr val="C9DAF8">
                <a:alpha val="47750"/>
              </a:srgbClr>
            </a:solidFill>
            <a:ln cap="flat" cmpd="sng" w="38100">
              <a:solidFill>
                <a:srgbClr val="4A86E8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138" name="Shape 138"/>
            <p:cNvSpPr/>
            <p:nvPr/>
          </p:nvSpPr>
          <p:spPr>
            <a:xfrm>
              <a:off x="3645025" y="2736975"/>
              <a:ext cx="595100" cy="617975"/>
            </a:xfrm>
            <a:custGeom>
              <a:pathLst>
                <a:path extrusionOk="0" h="24719" w="23804">
                  <a:moveTo>
                    <a:pt x="0" y="21515"/>
                  </a:moveTo>
                  <a:lnTo>
                    <a:pt x="5035" y="11673"/>
                  </a:lnTo>
                  <a:lnTo>
                    <a:pt x="2518" y="7324"/>
                  </a:lnTo>
                  <a:lnTo>
                    <a:pt x="5493" y="0"/>
                  </a:lnTo>
                  <a:lnTo>
                    <a:pt x="14191" y="0"/>
                  </a:lnTo>
                  <a:lnTo>
                    <a:pt x="16022" y="7095"/>
                  </a:lnTo>
                  <a:lnTo>
                    <a:pt x="13733" y="12360"/>
                  </a:lnTo>
                  <a:lnTo>
                    <a:pt x="18082" y="13962"/>
                  </a:lnTo>
                  <a:lnTo>
                    <a:pt x="21515" y="12360"/>
                  </a:lnTo>
                  <a:lnTo>
                    <a:pt x="23804" y="18082"/>
                  </a:lnTo>
                  <a:lnTo>
                    <a:pt x="17624" y="24719"/>
                  </a:lnTo>
                  <a:close/>
                </a:path>
              </a:pathLst>
            </a:custGeom>
            <a:solidFill>
              <a:srgbClr val="93C47D">
                <a:alpha val="53950"/>
              </a:srgbClr>
            </a:solidFill>
            <a:ln cap="flat" cmpd="sng" w="38100">
              <a:solidFill>
                <a:srgbClr val="00FF00"/>
              </a:solidFill>
              <a:prstDash val="solid"/>
              <a:round/>
              <a:headEnd len="lg" w="lg" type="none"/>
              <a:tailEnd len="lg" w="lg" type="none"/>
            </a:ln>
          </p:spPr>
        </p:sp>
      </p:grpSp>
      <p:sp>
        <p:nvSpPr>
          <p:cNvPr id="139" name="Shape 139"/>
          <p:cNvSpPr txBox="1"/>
          <p:nvPr/>
        </p:nvSpPr>
        <p:spPr>
          <a:xfrm>
            <a:off x="6743624" y="747625"/>
            <a:ext cx="22275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000"/>
              <a:t>Instance Segmentation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6751050" y="3350750"/>
            <a:ext cx="2227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CAT</a:t>
            </a:r>
            <a:r>
              <a:rPr lang="en" sz="1800"/>
              <a:t>, </a:t>
            </a:r>
            <a:r>
              <a:rPr lang="en" sz="1800">
                <a:solidFill>
                  <a:srgbClr val="4A86E8"/>
                </a:solidFill>
              </a:rPr>
              <a:t>DOG</a:t>
            </a:r>
            <a:r>
              <a:rPr lang="en" sz="1800"/>
              <a:t>, </a:t>
            </a:r>
            <a:r>
              <a:rPr lang="en" sz="1800">
                <a:solidFill>
                  <a:srgbClr val="00FF00"/>
                </a:solidFill>
              </a:rPr>
              <a:t>DUCK</a:t>
            </a:r>
          </a:p>
        </p:txBody>
      </p:sp>
      <p:sp>
        <p:nvSpPr>
          <p:cNvPr id="141" name="Shape 141"/>
          <p:cNvSpPr/>
          <p:nvPr/>
        </p:nvSpPr>
        <p:spPr>
          <a:xfrm rot="-5400000">
            <a:off x="2127974" y="1970525"/>
            <a:ext cx="351899" cy="4124399"/>
          </a:xfrm>
          <a:prstGeom prst="leftBrace">
            <a:avLst>
              <a:gd fmla="val 64648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" name="Shape 142"/>
          <p:cNvSpPr txBox="1"/>
          <p:nvPr/>
        </p:nvSpPr>
        <p:spPr>
          <a:xfrm>
            <a:off x="1691625" y="4208675"/>
            <a:ext cx="12245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Single object</a:t>
            </a:r>
          </a:p>
        </p:txBody>
      </p:sp>
      <p:sp>
        <p:nvSpPr>
          <p:cNvPr id="143" name="Shape 143"/>
          <p:cNvSpPr/>
          <p:nvPr/>
        </p:nvSpPr>
        <p:spPr>
          <a:xfrm rot="-5400000">
            <a:off x="6555875" y="1814974"/>
            <a:ext cx="351899" cy="4435500"/>
          </a:xfrm>
          <a:prstGeom prst="leftBrace">
            <a:avLst>
              <a:gd fmla="val 64648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 txBox="1"/>
          <p:nvPr/>
        </p:nvSpPr>
        <p:spPr>
          <a:xfrm>
            <a:off x="6012125" y="4197350"/>
            <a:ext cx="14393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Multiple objects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Shape 134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50" name="Shape 1350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Faster R-CNN:</a:t>
            </a:r>
          </a:p>
        </p:txBody>
      </p:sp>
      <p:pic>
        <p:nvPicPr>
          <p:cNvPr id="1351" name="Shape 1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124" y="778074"/>
            <a:ext cx="3399925" cy="37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1352" name="Shape 1352"/>
          <p:cNvSpPr/>
          <p:nvPr/>
        </p:nvSpPr>
        <p:spPr>
          <a:xfrm>
            <a:off x="3761750" y="574025"/>
            <a:ext cx="847799" cy="416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3" name="Shape 1353"/>
          <p:cNvSpPr txBox="1"/>
          <p:nvPr/>
        </p:nvSpPr>
        <p:spPr>
          <a:xfrm>
            <a:off x="5144125" y="303875"/>
            <a:ext cx="3704699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Insert a </a:t>
            </a:r>
            <a:r>
              <a:rPr b="1" lang="en" sz="1800"/>
              <a:t>Region Proposal Network (RPN)</a:t>
            </a:r>
            <a:r>
              <a:rPr lang="en" sz="1800"/>
              <a:t> after the last convolutional layer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RPN trained to produce region proposals directly; no need for external region proposals!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rPr lang="en" sz="1800"/>
              <a:t>After RPN, use RoI Pooling and an upstream classifier and bbox regressor just like Fast R-CNN</a:t>
            </a:r>
          </a:p>
        </p:txBody>
      </p:sp>
      <p:sp>
        <p:nvSpPr>
          <p:cNvPr id="1354" name="Shape 1354"/>
          <p:cNvSpPr txBox="1"/>
          <p:nvPr/>
        </p:nvSpPr>
        <p:spPr>
          <a:xfrm>
            <a:off x="4915525" y="3878425"/>
            <a:ext cx="4175699" cy="690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Ren et al,</a:t>
            </a:r>
            <a:r>
              <a:rPr lang="en" sz="1100">
                <a:solidFill>
                  <a:schemeClr val="dk1"/>
                </a:solidFill>
              </a:rPr>
              <a:t> “Faster R-CNN: Towards Real-Time Object Detection with Region Proposal Networks”, NIPS 2015</a:t>
            </a:r>
            <a:br>
              <a:rPr lang="en" sz="1100">
                <a:solidFill>
                  <a:schemeClr val="dk1"/>
                </a:solidFill>
              </a:rPr>
            </a:b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Slide credit: Ross Girschick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Shape 135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60" name="Shape 1360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Faster R-CNN: Region Proposal Network</a:t>
            </a:r>
          </a:p>
        </p:txBody>
      </p:sp>
      <p:pic>
        <p:nvPicPr>
          <p:cNvPr id="1361" name="Shape 13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3324" y="752375"/>
            <a:ext cx="3307175" cy="345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Shape 1362"/>
          <p:cNvSpPr txBox="1"/>
          <p:nvPr/>
        </p:nvSpPr>
        <p:spPr>
          <a:xfrm>
            <a:off x="386700" y="746700"/>
            <a:ext cx="4442400" cy="3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Slide a small window on the feature map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Build a small network for: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• classifying object or not-object, and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• regressing bbox locations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Position of the sliding window provides localization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information with reference to the image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Box regression provides finer localization information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with reference to this sliding window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3" name="Shape 1363"/>
          <p:cNvSpPr txBox="1"/>
          <p:nvPr/>
        </p:nvSpPr>
        <p:spPr>
          <a:xfrm>
            <a:off x="7207400" y="2267850"/>
            <a:ext cx="1028100" cy="325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1 x 1 conv</a:t>
            </a:r>
          </a:p>
        </p:txBody>
      </p:sp>
      <p:sp>
        <p:nvSpPr>
          <p:cNvPr id="1364" name="Shape 1364"/>
          <p:cNvSpPr txBox="1"/>
          <p:nvPr/>
        </p:nvSpPr>
        <p:spPr>
          <a:xfrm>
            <a:off x="7767950" y="1596100"/>
            <a:ext cx="1028100" cy="325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 x 1 conv</a:t>
            </a:r>
          </a:p>
        </p:txBody>
      </p:sp>
      <p:sp>
        <p:nvSpPr>
          <p:cNvPr id="1365" name="Shape 1365"/>
          <p:cNvSpPr txBox="1"/>
          <p:nvPr/>
        </p:nvSpPr>
        <p:spPr>
          <a:xfrm>
            <a:off x="5094725" y="1596100"/>
            <a:ext cx="1028100" cy="325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 x 1 conv</a:t>
            </a:r>
          </a:p>
        </p:txBody>
      </p:sp>
      <p:sp>
        <p:nvSpPr>
          <p:cNvPr id="1366" name="Shape 1366"/>
          <p:cNvSpPr txBox="1"/>
          <p:nvPr/>
        </p:nvSpPr>
        <p:spPr>
          <a:xfrm>
            <a:off x="0" y="4275200"/>
            <a:ext cx="4175699" cy="325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</a:rPr>
              <a:t>Slide credit: Kaiming He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Shape 137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372" name="Shape 1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8349" y="1010424"/>
            <a:ext cx="4588474" cy="31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3" name="Shape 1373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Faster R-CNN: Region Proposal Network</a:t>
            </a:r>
          </a:p>
        </p:txBody>
      </p:sp>
      <p:sp>
        <p:nvSpPr>
          <p:cNvPr id="1374" name="Shape 1374"/>
          <p:cNvSpPr/>
          <p:nvPr/>
        </p:nvSpPr>
        <p:spPr>
          <a:xfrm>
            <a:off x="4036475" y="2057475"/>
            <a:ext cx="847799" cy="416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5" name="Shape 1375"/>
          <p:cNvSpPr txBox="1"/>
          <p:nvPr/>
        </p:nvSpPr>
        <p:spPr>
          <a:xfrm>
            <a:off x="386700" y="746700"/>
            <a:ext cx="3798899" cy="3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Use </a:t>
            </a:r>
            <a:r>
              <a:rPr b="1" lang="en"/>
              <a:t>N anchor boxes</a:t>
            </a:r>
            <a:r>
              <a:rPr lang="en"/>
              <a:t> at each location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Anchors are </a:t>
            </a:r>
            <a:r>
              <a:rPr b="1" lang="en"/>
              <a:t>translation invariant</a:t>
            </a:r>
            <a:r>
              <a:rPr lang="en"/>
              <a:t>: use the same ones at every location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Regression gives offsets from anchor boxes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Classification gives the probability that each (regressed) anchor shows an object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Shape 138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81" name="Shape 1381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Faster R-CNN: Training</a:t>
            </a:r>
          </a:p>
        </p:txBody>
      </p:sp>
      <p:sp>
        <p:nvSpPr>
          <p:cNvPr id="1382" name="Shape 1382"/>
          <p:cNvSpPr txBox="1"/>
          <p:nvPr/>
        </p:nvSpPr>
        <p:spPr>
          <a:xfrm>
            <a:off x="276800" y="578600"/>
            <a:ext cx="4968300" cy="4006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In the paper: Ugly pipeline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Use alternating optimization to train RPN, then Fast R-CNN with RPN proposals, etc.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More complex than it has to be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Since publication: Joint training!</a:t>
            </a:r>
            <a:br>
              <a:rPr lang="en" sz="1800"/>
            </a:br>
            <a:r>
              <a:rPr lang="en" sz="1800"/>
              <a:t>One network, four losses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RPN classification (anchor good / bad)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RPN regression (anchor -&gt; proposal)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Fast R-CNN classification (over classes)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Fast R-CNN regression (proposal -&gt; box)</a:t>
            </a:r>
          </a:p>
        </p:txBody>
      </p:sp>
      <p:pic>
        <p:nvPicPr>
          <p:cNvPr id="1383" name="Shape 1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775" y="958625"/>
            <a:ext cx="3633399" cy="2881974"/>
          </a:xfrm>
          <a:prstGeom prst="rect">
            <a:avLst/>
          </a:prstGeom>
          <a:noFill/>
          <a:ln>
            <a:noFill/>
          </a:ln>
        </p:spPr>
      </p:pic>
      <p:sp>
        <p:nvSpPr>
          <p:cNvPr id="1384" name="Shape 1384"/>
          <p:cNvSpPr/>
          <p:nvPr/>
        </p:nvSpPr>
        <p:spPr>
          <a:xfrm>
            <a:off x="5331525" y="887975"/>
            <a:ext cx="1436399" cy="416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5" name="Shape 1385"/>
          <p:cNvSpPr txBox="1"/>
          <p:nvPr/>
        </p:nvSpPr>
        <p:spPr>
          <a:xfrm>
            <a:off x="0" y="4275200"/>
            <a:ext cx="4175699" cy="325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</a:rPr>
              <a:t>Slide credit: Ross Girschick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Shape 139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91" name="Shape 1391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Faster R-CNN: Results</a:t>
            </a:r>
          </a:p>
        </p:txBody>
      </p:sp>
      <p:graphicFrame>
        <p:nvGraphicFramePr>
          <p:cNvPr id="1392" name="Shape 1392"/>
          <p:cNvGraphicFramePr/>
          <p:nvPr/>
        </p:nvGraphicFramePr>
        <p:xfrm>
          <a:off x="663000" y="165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{A2A2E81E-B659-4712-BF34-06060A936EB1}</a:tableStyleId>
              </a:tblPr>
              <a:tblGrid>
                <a:gridCol w="2182100"/>
                <a:gridCol w="1695500"/>
                <a:gridCol w="1938800"/>
                <a:gridCol w="19388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/>
                        <a:t>R-CNN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/>
                        <a:t>Fast R-CNN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/>
                        <a:t>Faster R-CNN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Test time per image</a:t>
                      </a:r>
                      <a:br>
                        <a:rPr lang="en" sz="1800"/>
                      </a:br>
                      <a:r>
                        <a:rPr lang="en" sz="1800"/>
                        <a:t>(with proposals)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50 seconds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2 seconds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/>
                        <a:t>0.2 seconds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(Speedup)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1x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25x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/>
                        <a:t>250x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mAP (VOC 2007)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66.0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/>
                        <a:t>66.9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/>
                        <a:t>66.9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Shape 139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98" name="Shape 1398"/>
          <p:cNvSpPr txBox="1"/>
          <p:nvPr/>
        </p:nvSpPr>
        <p:spPr>
          <a:xfrm>
            <a:off x="120875" y="69950"/>
            <a:ext cx="7701900" cy="1100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Object Detection State-of-the-art:</a:t>
            </a:r>
            <a:br>
              <a:rPr lang="en" sz="3000"/>
            </a:br>
            <a:r>
              <a:rPr lang="en" sz="3000"/>
              <a:t>ResNet 101 + Faster R-CNN + some extras</a:t>
            </a:r>
          </a:p>
        </p:txBody>
      </p:sp>
      <p:pic>
        <p:nvPicPr>
          <p:cNvPr id="1399" name="Shape 13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599" y="1499224"/>
            <a:ext cx="6607598" cy="231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Shape 1400"/>
          <p:cNvSpPr txBox="1"/>
          <p:nvPr/>
        </p:nvSpPr>
        <p:spPr>
          <a:xfrm>
            <a:off x="0" y="4275200"/>
            <a:ext cx="4632899" cy="325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</a:rPr>
              <a:t>He et. al, “Deep Residual Learning for Image Recognition”, arXiv 2015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Shape 140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406" name="Shape 1406"/>
          <p:cNvSpPr txBox="1"/>
          <p:nvPr/>
        </p:nvSpPr>
        <p:spPr>
          <a:xfrm>
            <a:off x="120875" y="69950"/>
            <a:ext cx="7701900" cy="1100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ImageNet Detection 2013 - 2015</a:t>
            </a:r>
          </a:p>
        </p:txBody>
      </p:sp>
      <p:pic>
        <p:nvPicPr>
          <p:cNvPr id="1407" name="Shape 14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650" y="660224"/>
            <a:ext cx="6364699" cy="3823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Shape 1412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413" name="Shape 1413"/>
          <p:cNvSpPr txBox="1"/>
          <p:nvPr/>
        </p:nvSpPr>
        <p:spPr>
          <a:xfrm>
            <a:off x="120875" y="69950"/>
            <a:ext cx="77019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YOLO: You Only Look Once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Detection as Regression</a:t>
            </a:r>
          </a:p>
        </p:txBody>
      </p:sp>
      <p:pic>
        <p:nvPicPr>
          <p:cNvPr id="1414" name="Shape 1414"/>
          <p:cNvPicPr preferRelativeResize="0"/>
          <p:nvPr/>
        </p:nvPicPr>
        <p:blipFill rotWithShape="1">
          <a:blip r:embed="rId3">
            <a:alphaModFix/>
          </a:blip>
          <a:srcRect b="0" l="0" r="0" t="3873"/>
          <a:stretch/>
        </p:blipFill>
        <p:spPr>
          <a:xfrm>
            <a:off x="5358375" y="670150"/>
            <a:ext cx="3616125" cy="213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5" name="Shape 14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0737" y="3099462"/>
            <a:ext cx="4398624" cy="127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6" name="Shape 1416"/>
          <p:cNvSpPr txBox="1"/>
          <p:nvPr/>
        </p:nvSpPr>
        <p:spPr>
          <a:xfrm>
            <a:off x="206350" y="1142150"/>
            <a:ext cx="4398599" cy="337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Divide image into S x S grid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Within each grid cell predict: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	B Boxes: 4 coordinates + confidence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	Class scores: C numbers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Regression from image to </a:t>
            </a:r>
            <a:br>
              <a:rPr lang="en" sz="1800"/>
            </a:br>
            <a:r>
              <a:rPr lang="en" sz="1800"/>
              <a:t>7 x 7 x (5 * B + C) tensor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Direct prediction using a CNN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000"/>
              <a:t>Redmon et al, “You Only Look Once: </a:t>
            </a:r>
            <a:br>
              <a:rPr lang="en" sz="1000"/>
            </a:br>
            <a:r>
              <a:rPr lang="en" sz="1000"/>
              <a:t>Unified, Real-Time Object Detection”, arXiv 2015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Shape 142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422" name="Shape 1422"/>
          <p:cNvSpPr txBox="1"/>
          <p:nvPr/>
        </p:nvSpPr>
        <p:spPr>
          <a:xfrm>
            <a:off x="120875" y="69950"/>
            <a:ext cx="77019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YOLO: You Only Look Once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Detection as Regression</a:t>
            </a:r>
          </a:p>
        </p:txBody>
      </p:sp>
      <p:pic>
        <p:nvPicPr>
          <p:cNvPr id="1423" name="Shape 1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9962" y="1429787"/>
            <a:ext cx="4695825" cy="27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4" name="Shape 1424"/>
          <p:cNvSpPr txBox="1"/>
          <p:nvPr/>
        </p:nvSpPr>
        <p:spPr>
          <a:xfrm>
            <a:off x="206350" y="1142150"/>
            <a:ext cx="3768300" cy="337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Faster than Faster R-CNN, but not as good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000"/>
              <a:t>Redmon et al, “You Only Look Once: </a:t>
            </a:r>
            <a:br>
              <a:rPr lang="en" sz="1000"/>
            </a:br>
            <a:r>
              <a:rPr lang="en" sz="1000"/>
              <a:t>Unified, Real-Time Object Detection”, arXiv 2015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Shape 142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430" name="Shape 1430"/>
          <p:cNvSpPr txBox="1"/>
          <p:nvPr/>
        </p:nvSpPr>
        <p:spPr>
          <a:xfrm>
            <a:off x="120875" y="69950"/>
            <a:ext cx="77019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Object Detection code links:</a:t>
            </a:r>
          </a:p>
        </p:txBody>
      </p:sp>
      <p:sp>
        <p:nvSpPr>
          <p:cNvPr id="1431" name="Shape 1431"/>
          <p:cNvSpPr txBox="1"/>
          <p:nvPr/>
        </p:nvSpPr>
        <p:spPr>
          <a:xfrm>
            <a:off x="276800" y="731000"/>
            <a:ext cx="7914899" cy="3639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600"/>
              <a:t>R-CNN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(Cafffe + MATLAB):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https://github.com/rbgirshick/rcnn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Probably don’t use this; too slow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lvl="0" rtl="0">
              <a:spcBef>
                <a:spcPts val="0"/>
              </a:spcBef>
              <a:buNone/>
            </a:pPr>
            <a:r>
              <a:rPr b="1" lang="en" sz="1600"/>
              <a:t>Fast R-CNN</a:t>
            </a:r>
            <a:br>
              <a:rPr lang="en" sz="1600"/>
            </a:br>
            <a:r>
              <a:rPr lang="en" sz="1600"/>
              <a:t>(Caffe + MATLAB): </a:t>
            </a:r>
            <a:r>
              <a:rPr lang="en" sz="1600" u="sng">
                <a:solidFill>
                  <a:schemeClr val="hlink"/>
                </a:solidFill>
                <a:hlinkClick r:id="rId4"/>
              </a:rPr>
              <a:t>https://github.com/rbgirshick/fast-rcnn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lvl="0" rtl="0">
              <a:spcBef>
                <a:spcPts val="0"/>
              </a:spcBef>
              <a:buNone/>
            </a:pPr>
            <a:r>
              <a:rPr b="1" lang="en" sz="1600"/>
              <a:t>Faster R-CNN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(Caffe + MATLAB): </a:t>
            </a:r>
            <a:r>
              <a:rPr lang="en" sz="1600" u="sng">
                <a:solidFill>
                  <a:schemeClr val="hlink"/>
                </a:solidFill>
                <a:hlinkClick r:id="rId5"/>
              </a:rPr>
              <a:t>https://github.com/ShaoqingRen/faster_rcnn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(Caffe + Python): </a:t>
            </a:r>
            <a:r>
              <a:rPr lang="en" sz="1600" u="sng">
                <a:solidFill>
                  <a:schemeClr val="hlink"/>
                </a:solidFill>
                <a:hlinkClick r:id="rId6"/>
              </a:rPr>
              <a:t>https://github.com/rbgirshick/py-faster-rcnn</a:t>
            </a:r>
            <a:r>
              <a:rPr lang="en" sz="1600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lvl="0" rtl="0">
              <a:spcBef>
                <a:spcPts val="0"/>
              </a:spcBef>
              <a:buNone/>
            </a:pPr>
            <a:r>
              <a:rPr b="1" lang="en" sz="1600"/>
              <a:t>YOLO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http://pjreddie.com/darknet/yolo/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/>
              <a:t>Maybe try this for projects?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245450" y="1600212"/>
            <a:ext cx="2007149" cy="166533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/>
          <p:nvPr/>
        </p:nvSpPr>
        <p:spPr>
          <a:xfrm>
            <a:off x="245448" y="760925"/>
            <a:ext cx="2007299" cy="8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000">
                <a:solidFill>
                  <a:srgbClr val="D9D9D9"/>
                </a:solidFill>
              </a:rPr>
              <a:t>Classification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2338097" y="747625"/>
            <a:ext cx="2007299" cy="8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000"/>
              <a:t>Classification + Localization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Computer Vision Tasks</a:t>
            </a:r>
          </a:p>
        </p:txBody>
      </p:sp>
      <p:grpSp>
        <p:nvGrpSpPr>
          <p:cNvPr id="154" name="Shape 154"/>
          <p:cNvGrpSpPr/>
          <p:nvPr/>
        </p:nvGrpSpPr>
        <p:grpSpPr>
          <a:xfrm>
            <a:off x="2338088" y="1607053"/>
            <a:ext cx="2007150" cy="1683500"/>
            <a:chOff x="448550" y="2723399"/>
            <a:chExt cx="2141874" cy="1796500"/>
          </a:xfrm>
        </p:grpSpPr>
        <p:pic>
          <p:nvPicPr>
            <p:cNvPr id="155" name="Shape 1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8550" y="2723399"/>
              <a:ext cx="2141874" cy="17770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" name="Shape 156"/>
            <p:cNvSpPr/>
            <p:nvPr/>
          </p:nvSpPr>
          <p:spPr>
            <a:xfrm>
              <a:off x="1035725" y="2742700"/>
              <a:ext cx="1087500" cy="1777200"/>
            </a:xfrm>
            <a:prstGeom prst="rect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" name="Shape 157"/>
          <p:cNvGrpSpPr/>
          <p:nvPr/>
        </p:nvGrpSpPr>
        <p:grpSpPr>
          <a:xfrm>
            <a:off x="4430738" y="1613518"/>
            <a:ext cx="2227377" cy="1670566"/>
            <a:chOff x="4522198" y="2551275"/>
            <a:chExt cx="1907327" cy="1430524"/>
          </a:xfrm>
        </p:grpSpPr>
        <p:pic>
          <p:nvPicPr>
            <p:cNvPr id="158" name="Shape 158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>
              <a:off x="4522198" y="2551275"/>
              <a:ext cx="1907327" cy="1430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" name="Shape 159"/>
            <p:cNvSpPr/>
            <p:nvPr/>
          </p:nvSpPr>
          <p:spPr>
            <a:xfrm>
              <a:off x="4670201" y="2954400"/>
              <a:ext cx="580499" cy="657900"/>
            </a:xfrm>
            <a:prstGeom prst="rect">
              <a:avLst/>
            </a:prstGeom>
            <a:noFill/>
            <a:ln cap="flat" cmpd="sng" w="38100">
              <a:solidFill>
                <a:srgbClr val="F4CCC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4994250" y="2937597"/>
              <a:ext cx="485399" cy="514499"/>
            </a:xfrm>
            <a:prstGeom prst="rect">
              <a:avLst/>
            </a:prstGeom>
            <a:noFill/>
            <a:ln cap="flat" cmpd="sng" w="38100">
              <a:solidFill>
                <a:srgbClr val="F4CCC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5360499" y="2637574"/>
              <a:ext cx="965999" cy="1238099"/>
            </a:xfrm>
            <a:prstGeom prst="rect">
              <a:avLst/>
            </a:prstGeom>
            <a:noFill/>
            <a:ln cap="flat" cmpd="sng" w="38100">
              <a:solidFill>
                <a:srgbClr val="C9DAF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5274650" y="3515075"/>
              <a:ext cx="302400" cy="360600"/>
            </a:xfrm>
            <a:prstGeom prst="rect">
              <a:avLst/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3" name="Shape 163"/>
          <p:cNvSpPr txBox="1"/>
          <p:nvPr/>
        </p:nvSpPr>
        <p:spPr>
          <a:xfrm>
            <a:off x="4430748" y="747625"/>
            <a:ext cx="22275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000">
                <a:solidFill>
                  <a:srgbClr val="D9D9D9"/>
                </a:solidFill>
              </a:rPr>
              <a:t>Object Detection</a:t>
            </a:r>
          </a:p>
        </p:txBody>
      </p:sp>
      <p:grpSp>
        <p:nvGrpSpPr>
          <p:cNvPr id="164" name="Shape 164"/>
          <p:cNvGrpSpPr/>
          <p:nvPr/>
        </p:nvGrpSpPr>
        <p:grpSpPr>
          <a:xfrm>
            <a:off x="6743621" y="1607898"/>
            <a:ext cx="2242359" cy="1681796"/>
            <a:chOff x="1976038" y="594324"/>
            <a:chExt cx="4083699" cy="3062824"/>
          </a:xfrm>
        </p:grpSpPr>
        <p:pic>
          <p:nvPicPr>
            <p:cNvPr id="165" name="Shape 165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>
              <a:off x="1976038" y="594324"/>
              <a:ext cx="4083699" cy="3062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" name="Shape 166"/>
            <p:cNvSpPr/>
            <p:nvPr/>
          </p:nvSpPr>
          <p:spPr>
            <a:xfrm>
              <a:off x="2300325" y="1455200"/>
              <a:ext cx="1241700" cy="1321825"/>
            </a:xfrm>
            <a:custGeom>
              <a:pathLst>
                <a:path extrusionOk="0" h="52873" w="49668">
                  <a:moveTo>
                    <a:pt x="19226" y="9613"/>
                  </a:moveTo>
                  <a:lnTo>
                    <a:pt x="13504" y="4120"/>
                  </a:lnTo>
                  <a:lnTo>
                    <a:pt x="9613" y="5951"/>
                  </a:lnTo>
                  <a:lnTo>
                    <a:pt x="10528" y="19913"/>
                  </a:lnTo>
                  <a:lnTo>
                    <a:pt x="13046" y="27467"/>
                  </a:lnTo>
                  <a:lnTo>
                    <a:pt x="8011" y="22431"/>
                  </a:lnTo>
                  <a:lnTo>
                    <a:pt x="1144" y="29069"/>
                  </a:lnTo>
                  <a:lnTo>
                    <a:pt x="0" y="37995"/>
                  </a:lnTo>
                  <a:lnTo>
                    <a:pt x="11673" y="42573"/>
                  </a:lnTo>
                  <a:lnTo>
                    <a:pt x="16708" y="52873"/>
                  </a:lnTo>
                  <a:lnTo>
                    <a:pt x="49668" y="52415"/>
                  </a:lnTo>
                  <a:lnTo>
                    <a:pt x="49439" y="46693"/>
                  </a:lnTo>
                  <a:lnTo>
                    <a:pt x="43030" y="41200"/>
                  </a:lnTo>
                  <a:lnTo>
                    <a:pt x="44861" y="36393"/>
                  </a:lnTo>
                  <a:lnTo>
                    <a:pt x="40055" y="29526"/>
                  </a:lnTo>
                  <a:lnTo>
                    <a:pt x="34333" y="0"/>
                  </a:lnTo>
                  <a:lnTo>
                    <a:pt x="28610" y="229"/>
                  </a:lnTo>
                  <a:lnTo>
                    <a:pt x="26779" y="7782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>
              <a:noFill/>
            </a:ln>
          </p:spPr>
        </p:sp>
        <p:sp>
          <p:nvSpPr>
            <p:cNvPr id="167" name="Shape 167"/>
            <p:cNvSpPr/>
            <p:nvPr/>
          </p:nvSpPr>
          <p:spPr>
            <a:xfrm>
              <a:off x="3152925" y="1392250"/>
              <a:ext cx="778200" cy="1064325"/>
            </a:xfrm>
            <a:custGeom>
              <a:pathLst>
                <a:path extrusionOk="0" h="42573" w="31128">
                  <a:moveTo>
                    <a:pt x="8926" y="7096"/>
                  </a:moveTo>
                  <a:lnTo>
                    <a:pt x="15335" y="6180"/>
                  </a:lnTo>
                  <a:lnTo>
                    <a:pt x="20142" y="0"/>
                  </a:lnTo>
                  <a:lnTo>
                    <a:pt x="22659" y="458"/>
                  </a:lnTo>
                  <a:lnTo>
                    <a:pt x="24490" y="10758"/>
                  </a:lnTo>
                  <a:lnTo>
                    <a:pt x="24490" y="22660"/>
                  </a:lnTo>
                  <a:lnTo>
                    <a:pt x="28382" y="32273"/>
                  </a:lnTo>
                  <a:lnTo>
                    <a:pt x="31128" y="39369"/>
                  </a:lnTo>
                  <a:lnTo>
                    <a:pt x="21744" y="41200"/>
                  </a:lnTo>
                  <a:lnTo>
                    <a:pt x="9613" y="42573"/>
                  </a:lnTo>
                  <a:lnTo>
                    <a:pt x="10757" y="39140"/>
                  </a:lnTo>
                  <a:lnTo>
                    <a:pt x="6180" y="32731"/>
                  </a:lnTo>
                  <a:lnTo>
                    <a:pt x="0" y="4578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>
              <a:noFill/>
            </a:ln>
          </p:spPr>
        </p:sp>
        <p:sp>
          <p:nvSpPr>
            <p:cNvPr id="168" name="Shape 168"/>
            <p:cNvSpPr/>
            <p:nvPr/>
          </p:nvSpPr>
          <p:spPr>
            <a:xfrm>
              <a:off x="3810975" y="768550"/>
              <a:ext cx="1916900" cy="2574975"/>
            </a:xfrm>
            <a:custGeom>
              <a:pathLst>
                <a:path extrusionOk="0" h="102999" w="76676">
                  <a:moveTo>
                    <a:pt x="26550" y="0"/>
                  </a:moveTo>
                  <a:lnTo>
                    <a:pt x="50583" y="7324"/>
                  </a:lnTo>
                  <a:lnTo>
                    <a:pt x="56534" y="25635"/>
                  </a:lnTo>
                  <a:lnTo>
                    <a:pt x="50126" y="35477"/>
                  </a:lnTo>
                  <a:lnTo>
                    <a:pt x="76676" y="82857"/>
                  </a:lnTo>
                  <a:lnTo>
                    <a:pt x="72328" y="99336"/>
                  </a:lnTo>
                  <a:lnTo>
                    <a:pt x="32959" y="102999"/>
                  </a:lnTo>
                  <a:lnTo>
                    <a:pt x="17624" y="97963"/>
                  </a:lnTo>
                  <a:lnTo>
                    <a:pt x="4806" y="90868"/>
                  </a:lnTo>
                  <a:lnTo>
                    <a:pt x="10299" y="62715"/>
                  </a:lnTo>
                  <a:lnTo>
                    <a:pt x="5264" y="52186"/>
                  </a:lnTo>
                  <a:lnTo>
                    <a:pt x="10986" y="36164"/>
                  </a:lnTo>
                  <a:lnTo>
                    <a:pt x="0" y="24491"/>
                  </a:lnTo>
                  <a:lnTo>
                    <a:pt x="15106" y="458"/>
                  </a:lnTo>
                  <a:close/>
                </a:path>
              </a:pathLst>
            </a:custGeom>
            <a:solidFill>
              <a:srgbClr val="C9DAF8">
                <a:alpha val="47750"/>
              </a:srgbClr>
            </a:solidFill>
            <a:ln>
              <a:noFill/>
            </a:ln>
          </p:spPr>
        </p:sp>
        <p:sp>
          <p:nvSpPr>
            <p:cNvPr id="169" name="Shape 169"/>
            <p:cNvSpPr/>
            <p:nvPr/>
          </p:nvSpPr>
          <p:spPr>
            <a:xfrm>
              <a:off x="3645025" y="2736975"/>
              <a:ext cx="595100" cy="617975"/>
            </a:xfrm>
            <a:custGeom>
              <a:pathLst>
                <a:path extrusionOk="0" h="24719" w="23804">
                  <a:moveTo>
                    <a:pt x="0" y="21515"/>
                  </a:moveTo>
                  <a:lnTo>
                    <a:pt x="5035" y="11673"/>
                  </a:lnTo>
                  <a:lnTo>
                    <a:pt x="2518" y="7324"/>
                  </a:lnTo>
                  <a:lnTo>
                    <a:pt x="5493" y="0"/>
                  </a:lnTo>
                  <a:lnTo>
                    <a:pt x="14191" y="0"/>
                  </a:lnTo>
                  <a:lnTo>
                    <a:pt x="16022" y="7095"/>
                  </a:lnTo>
                  <a:lnTo>
                    <a:pt x="13733" y="12360"/>
                  </a:lnTo>
                  <a:lnTo>
                    <a:pt x="18082" y="13962"/>
                  </a:lnTo>
                  <a:lnTo>
                    <a:pt x="21515" y="12360"/>
                  </a:lnTo>
                  <a:lnTo>
                    <a:pt x="23804" y="18082"/>
                  </a:lnTo>
                  <a:lnTo>
                    <a:pt x="17624" y="24719"/>
                  </a:lnTo>
                  <a:close/>
                </a:path>
              </a:pathLst>
            </a:custGeom>
            <a:solidFill>
              <a:srgbClr val="93C47D">
                <a:alpha val="53950"/>
              </a:srgbClr>
            </a:solidFill>
            <a:ln>
              <a:noFill/>
            </a:ln>
          </p:spPr>
        </p:sp>
      </p:grpSp>
      <p:sp>
        <p:nvSpPr>
          <p:cNvPr id="170" name="Shape 170"/>
          <p:cNvSpPr txBox="1"/>
          <p:nvPr/>
        </p:nvSpPr>
        <p:spPr>
          <a:xfrm>
            <a:off x="6743624" y="747625"/>
            <a:ext cx="22275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000">
                <a:solidFill>
                  <a:srgbClr val="D9D9D9"/>
                </a:solidFill>
              </a:rPr>
              <a:t>Instance Segmentation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Shape 1436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437" name="Shape 1437"/>
          <p:cNvSpPr txBox="1"/>
          <p:nvPr/>
        </p:nvSpPr>
        <p:spPr>
          <a:xfrm>
            <a:off x="120875" y="69950"/>
            <a:ext cx="7701900" cy="825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Recap</a:t>
            </a:r>
          </a:p>
        </p:txBody>
      </p:sp>
      <p:sp>
        <p:nvSpPr>
          <p:cNvPr id="1438" name="Shape 1438"/>
          <p:cNvSpPr txBox="1"/>
          <p:nvPr/>
        </p:nvSpPr>
        <p:spPr>
          <a:xfrm>
            <a:off x="480875" y="604425"/>
            <a:ext cx="8445299" cy="39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Localization</a:t>
            </a:r>
            <a:r>
              <a:rPr lang="en" sz="1800"/>
              <a:t>: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Find a fixed number of objects (one or many)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L2 regression from CNN features to box coordinates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Much simpler than detection; consider it for your projects!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Overfeat: Regression + efficient sliding window with FC -&gt; conv conversion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Deeper networks do better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/>
              <a:t>Object</a:t>
            </a:r>
            <a:r>
              <a:rPr lang="en" sz="1800"/>
              <a:t> </a:t>
            </a:r>
            <a:r>
              <a:rPr b="1" lang="en" sz="1800"/>
              <a:t>Detection</a:t>
            </a:r>
            <a:r>
              <a:rPr lang="en" sz="1800"/>
              <a:t>: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Find a variable number of objects by classifying image regions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Before CNNs: dense multiscale sliding window (HoG, DPM)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Avoid dense sliding window with region proposals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R-CNN: Selective Search + CNN classification / regression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Fast R-CNN: Swap order of convolutions and region extraction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Faster R-CNN: Compute region proposals within the network</a:t>
            </a:r>
          </a:p>
          <a:p>
            <a:pPr indent="-342900" lvl="0" marL="457200">
              <a:spcBef>
                <a:spcPts val="0"/>
              </a:spcBef>
              <a:buSzPct val="100000"/>
              <a:buChar char="-"/>
            </a:pPr>
            <a:r>
              <a:rPr lang="en" sz="1800"/>
              <a:t>Deeper networks do better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